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67" r:id="rId2"/>
    <p:sldId id="264" r:id="rId3"/>
    <p:sldId id="292" r:id="rId4"/>
    <p:sldId id="268" r:id="rId5"/>
    <p:sldId id="263" r:id="rId6"/>
    <p:sldId id="280" r:id="rId7"/>
    <p:sldId id="282" r:id="rId8"/>
    <p:sldId id="275" r:id="rId9"/>
    <p:sldId id="294" r:id="rId10"/>
    <p:sldId id="279" r:id="rId11"/>
    <p:sldId id="302" r:id="rId12"/>
    <p:sldId id="277" r:id="rId13"/>
    <p:sldId id="278" r:id="rId14"/>
    <p:sldId id="295" r:id="rId15"/>
    <p:sldId id="297" r:id="rId16"/>
    <p:sldId id="296" r:id="rId17"/>
    <p:sldId id="298" r:id="rId18"/>
    <p:sldId id="299" r:id="rId19"/>
    <p:sldId id="300" r:id="rId20"/>
    <p:sldId id="291" r:id="rId21"/>
    <p:sldId id="281" r:id="rId22"/>
    <p:sldId id="301" r:id="rId23"/>
    <p:sldId id="304" r:id="rId24"/>
    <p:sldId id="305" r:id="rId25"/>
    <p:sldId id="261" r:id="rId26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13"/>
    <p:restoredTop sz="94610"/>
  </p:normalViewPr>
  <p:slideViewPr>
    <p:cSldViewPr snapToGrid="0" snapToObjects="1">
      <p:cViewPr varScale="1">
        <p:scale>
          <a:sx n="144" d="100"/>
          <a:sy n="144" d="100"/>
        </p:scale>
        <p:origin x="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46685E7-F308-7D46-AB03-D0FCD7535E59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5B31EC0-D97E-B147-9C1F-B21FA9E5EBFF}">
      <dgm:prSet phldrT="[Text]"/>
      <dgm:spPr/>
      <dgm:t>
        <a:bodyPr/>
        <a:lstStyle/>
        <a:p>
          <a:r>
            <a:rPr lang="en-GB" dirty="0"/>
            <a:t>Read mapping</a:t>
          </a:r>
        </a:p>
      </dgm:t>
    </dgm:pt>
    <dgm:pt modelId="{296B4BEE-DA3F-D54D-ACB4-E50D25B14F5D}" type="parTrans" cxnId="{41B592B2-4E14-6740-AC31-1F5EC07A3193}">
      <dgm:prSet/>
      <dgm:spPr/>
      <dgm:t>
        <a:bodyPr/>
        <a:lstStyle/>
        <a:p>
          <a:endParaRPr lang="en-GB"/>
        </a:p>
      </dgm:t>
    </dgm:pt>
    <dgm:pt modelId="{F4B6C357-5C3E-584E-8B4B-275607372421}" type="sibTrans" cxnId="{41B592B2-4E14-6740-AC31-1F5EC07A3193}">
      <dgm:prSet/>
      <dgm:spPr/>
      <dgm:t>
        <a:bodyPr/>
        <a:lstStyle/>
        <a:p>
          <a:endParaRPr lang="en-GB"/>
        </a:p>
      </dgm:t>
    </dgm:pt>
    <dgm:pt modelId="{DBD9EA7A-EAE7-464B-8289-C763007DE3B6}">
      <dgm:prSet phldrT="[Text]"/>
      <dgm:spPr/>
      <dgm:t>
        <a:bodyPr/>
        <a:lstStyle/>
        <a:p>
          <a:r>
            <a:rPr lang="en-GB" dirty="0"/>
            <a:t>Haplotype specific quantification</a:t>
          </a:r>
        </a:p>
      </dgm:t>
    </dgm:pt>
    <dgm:pt modelId="{D7036AFE-C2B7-9D48-B9A6-BAEF014986EA}" type="parTrans" cxnId="{AD1E535A-AAED-DB47-9BE2-14547ACE32C0}">
      <dgm:prSet/>
      <dgm:spPr/>
      <dgm:t>
        <a:bodyPr/>
        <a:lstStyle/>
        <a:p>
          <a:endParaRPr lang="en-GB"/>
        </a:p>
      </dgm:t>
    </dgm:pt>
    <dgm:pt modelId="{FDF642FB-883E-4B48-B86D-7AEAB8112CBD}" type="sibTrans" cxnId="{AD1E535A-AAED-DB47-9BE2-14547ACE32C0}">
      <dgm:prSet/>
      <dgm:spPr/>
      <dgm:t>
        <a:bodyPr/>
        <a:lstStyle/>
        <a:p>
          <a:endParaRPr lang="en-GB"/>
        </a:p>
      </dgm:t>
    </dgm:pt>
    <dgm:pt modelId="{499752F1-2133-864B-8005-97AFCC2F3BC8}">
      <dgm:prSet phldrT="[Text]"/>
      <dgm:spPr/>
      <dgm:t>
        <a:bodyPr/>
        <a:lstStyle/>
        <a:p>
          <a:r>
            <a:rPr lang="en-GB" dirty="0"/>
            <a:t>ASE testing</a:t>
          </a:r>
        </a:p>
      </dgm:t>
    </dgm:pt>
    <dgm:pt modelId="{EB02E745-D95D-5543-9714-F6CEA9781ACD}" type="parTrans" cxnId="{88284DA7-A02D-3141-A98C-B9D16C104286}">
      <dgm:prSet/>
      <dgm:spPr/>
      <dgm:t>
        <a:bodyPr/>
        <a:lstStyle/>
        <a:p>
          <a:endParaRPr lang="en-GB"/>
        </a:p>
      </dgm:t>
    </dgm:pt>
    <dgm:pt modelId="{33B8DC95-23CD-D74A-996E-EC7CC6FF6A19}" type="sibTrans" cxnId="{88284DA7-A02D-3141-A98C-B9D16C104286}">
      <dgm:prSet/>
      <dgm:spPr/>
      <dgm:t>
        <a:bodyPr/>
        <a:lstStyle/>
        <a:p>
          <a:endParaRPr lang="en-GB"/>
        </a:p>
      </dgm:t>
    </dgm:pt>
    <dgm:pt modelId="{F48AF40B-58A0-5A40-88C0-1E6C4A7C7BDC}">
      <dgm:prSet phldrT="[Text]"/>
      <dgm:spPr/>
      <dgm:t>
        <a:bodyPr/>
        <a:lstStyle/>
        <a:p>
          <a:r>
            <a:rPr lang="en-GB" dirty="0"/>
            <a:t>Haplotype assembly</a:t>
          </a:r>
        </a:p>
      </dgm:t>
    </dgm:pt>
    <dgm:pt modelId="{0C9B501C-314E-924A-A6B6-D0A21440DCDD}" type="parTrans" cxnId="{A01346DE-1CE8-4D4D-B3C1-DFAB7163CFA7}">
      <dgm:prSet/>
      <dgm:spPr/>
      <dgm:t>
        <a:bodyPr/>
        <a:lstStyle/>
        <a:p>
          <a:endParaRPr lang="en-GB"/>
        </a:p>
      </dgm:t>
    </dgm:pt>
    <dgm:pt modelId="{8EB5B6AD-01BD-D247-B9B7-881146A14B8C}" type="sibTrans" cxnId="{A01346DE-1CE8-4D4D-B3C1-DFAB7163CFA7}">
      <dgm:prSet/>
      <dgm:spPr/>
      <dgm:t>
        <a:bodyPr/>
        <a:lstStyle/>
        <a:p>
          <a:endParaRPr lang="en-GB"/>
        </a:p>
      </dgm:t>
    </dgm:pt>
    <dgm:pt modelId="{4444218B-1068-E248-A59A-4CD49C90B5BE}">
      <dgm:prSet phldrT="[Text]"/>
      <dgm:spPr/>
      <dgm:t>
        <a:bodyPr/>
        <a:lstStyle/>
        <a:p>
          <a:r>
            <a:rPr lang="en-GB" dirty="0"/>
            <a:t>QC</a:t>
          </a:r>
        </a:p>
      </dgm:t>
    </dgm:pt>
    <dgm:pt modelId="{D38A14D6-06B9-2447-87DA-412F9613BFB9}" type="parTrans" cxnId="{2EE31859-C561-A14F-8199-062020AEB18C}">
      <dgm:prSet/>
      <dgm:spPr/>
      <dgm:t>
        <a:bodyPr/>
        <a:lstStyle/>
        <a:p>
          <a:endParaRPr lang="en-GB"/>
        </a:p>
      </dgm:t>
    </dgm:pt>
    <dgm:pt modelId="{C35BA5EA-E056-C541-89D0-E6212D544940}" type="sibTrans" cxnId="{2EE31859-C561-A14F-8199-062020AEB18C}">
      <dgm:prSet/>
      <dgm:spPr/>
      <dgm:t>
        <a:bodyPr/>
        <a:lstStyle/>
        <a:p>
          <a:endParaRPr lang="en-GB"/>
        </a:p>
      </dgm:t>
    </dgm:pt>
    <dgm:pt modelId="{6DEEC25A-61F1-B84A-8813-F5692003BD7A}" type="pres">
      <dgm:prSet presAssocID="{E46685E7-F308-7D46-AB03-D0FCD7535E59}" presName="Name0" presStyleCnt="0">
        <dgm:presLayoutVars>
          <dgm:dir/>
          <dgm:resizeHandles val="exact"/>
        </dgm:presLayoutVars>
      </dgm:prSet>
      <dgm:spPr/>
    </dgm:pt>
    <dgm:pt modelId="{44E0BCD3-B30A-D44C-B8EC-BE09F966E0E2}" type="pres">
      <dgm:prSet presAssocID="{F48AF40B-58A0-5A40-88C0-1E6C4A7C7BDC}" presName="node" presStyleLbl="node1" presStyleIdx="0" presStyleCnt="5">
        <dgm:presLayoutVars>
          <dgm:bulletEnabled val="1"/>
        </dgm:presLayoutVars>
      </dgm:prSet>
      <dgm:spPr/>
    </dgm:pt>
    <dgm:pt modelId="{DD516335-2D49-E64B-840A-A1E625346793}" type="pres">
      <dgm:prSet presAssocID="{8EB5B6AD-01BD-D247-B9B7-881146A14B8C}" presName="sibTrans" presStyleLbl="sibTrans2D1" presStyleIdx="0" presStyleCnt="4"/>
      <dgm:spPr/>
    </dgm:pt>
    <dgm:pt modelId="{8AABA39F-026D-2D4B-B008-91555A956A45}" type="pres">
      <dgm:prSet presAssocID="{8EB5B6AD-01BD-D247-B9B7-881146A14B8C}" presName="connectorText" presStyleLbl="sibTrans2D1" presStyleIdx="0" presStyleCnt="4"/>
      <dgm:spPr/>
    </dgm:pt>
    <dgm:pt modelId="{247EFCE1-5ED5-8B4D-9720-EA6F475530C3}" type="pres">
      <dgm:prSet presAssocID="{65B31EC0-D97E-B147-9C1F-B21FA9E5EBFF}" presName="node" presStyleLbl="node1" presStyleIdx="1" presStyleCnt="5">
        <dgm:presLayoutVars>
          <dgm:bulletEnabled val="1"/>
        </dgm:presLayoutVars>
      </dgm:prSet>
      <dgm:spPr/>
    </dgm:pt>
    <dgm:pt modelId="{4068B4CA-E352-F84C-94D3-918125DABF00}" type="pres">
      <dgm:prSet presAssocID="{F4B6C357-5C3E-584E-8B4B-275607372421}" presName="sibTrans" presStyleLbl="sibTrans2D1" presStyleIdx="1" presStyleCnt="4"/>
      <dgm:spPr/>
    </dgm:pt>
    <dgm:pt modelId="{AF1DF7F4-D905-084C-805B-E1A216E3767B}" type="pres">
      <dgm:prSet presAssocID="{F4B6C357-5C3E-584E-8B4B-275607372421}" presName="connectorText" presStyleLbl="sibTrans2D1" presStyleIdx="1" presStyleCnt="4"/>
      <dgm:spPr/>
    </dgm:pt>
    <dgm:pt modelId="{2C8983E5-536D-1C41-A700-4AA23009256C}" type="pres">
      <dgm:prSet presAssocID="{DBD9EA7A-EAE7-464B-8289-C763007DE3B6}" presName="node" presStyleLbl="node1" presStyleIdx="2" presStyleCnt="5">
        <dgm:presLayoutVars>
          <dgm:bulletEnabled val="1"/>
        </dgm:presLayoutVars>
      </dgm:prSet>
      <dgm:spPr/>
    </dgm:pt>
    <dgm:pt modelId="{297E0890-8F65-4A49-938A-5444512753EE}" type="pres">
      <dgm:prSet presAssocID="{FDF642FB-883E-4B48-B86D-7AEAB8112CBD}" presName="sibTrans" presStyleLbl="sibTrans2D1" presStyleIdx="2" presStyleCnt="4"/>
      <dgm:spPr/>
    </dgm:pt>
    <dgm:pt modelId="{DE24DB29-AB84-1545-AE80-444F13C1E715}" type="pres">
      <dgm:prSet presAssocID="{FDF642FB-883E-4B48-B86D-7AEAB8112CBD}" presName="connectorText" presStyleLbl="sibTrans2D1" presStyleIdx="2" presStyleCnt="4"/>
      <dgm:spPr/>
    </dgm:pt>
    <dgm:pt modelId="{902402FD-2560-214A-8F33-7F457187DBE0}" type="pres">
      <dgm:prSet presAssocID="{4444218B-1068-E248-A59A-4CD49C90B5BE}" presName="node" presStyleLbl="node1" presStyleIdx="3" presStyleCnt="5">
        <dgm:presLayoutVars>
          <dgm:bulletEnabled val="1"/>
        </dgm:presLayoutVars>
      </dgm:prSet>
      <dgm:spPr/>
    </dgm:pt>
    <dgm:pt modelId="{4F596F3C-21D8-3B47-B6A1-6DA3FFAE0747}" type="pres">
      <dgm:prSet presAssocID="{C35BA5EA-E056-C541-89D0-E6212D544940}" presName="sibTrans" presStyleLbl="sibTrans2D1" presStyleIdx="3" presStyleCnt="4"/>
      <dgm:spPr/>
    </dgm:pt>
    <dgm:pt modelId="{2D913BD1-1E57-1442-96AE-091D74FAFE6F}" type="pres">
      <dgm:prSet presAssocID="{C35BA5EA-E056-C541-89D0-E6212D544940}" presName="connectorText" presStyleLbl="sibTrans2D1" presStyleIdx="3" presStyleCnt="4"/>
      <dgm:spPr/>
    </dgm:pt>
    <dgm:pt modelId="{50FB39C5-CB38-C549-9CF4-D5D8B7E28FA3}" type="pres">
      <dgm:prSet presAssocID="{499752F1-2133-864B-8005-97AFCC2F3BC8}" presName="node" presStyleLbl="node1" presStyleIdx="4" presStyleCnt="5">
        <dgm:presLayoutVars>
          <dgm:bulletEnabled val="1"/>
        </dgm:presLayoutVars>
      </dgm:prSet>
      <dgm:spPr/>
    </dgm:pt>
  </dgm:ptLst>
  <dgm:cxnLst>
    <dgm:cxn modelId="{3AEC2825-1638-0644-ABC1-C4B3D3F6F4E0}" type="presOf" srcId="{499752F1-2133-864B-8005-97AFCC2F3BC8}" destId="{50FB39C5-CB38-C549-9CF4-D5D8B7E28FA3}" srcOrd="0" destOrd="0" presId="urn:microsoft.com/office/officeart/2005/8/layout/process1"/>
    <dgm:cxn modelId="{DA531F39-DA51-D04B-8A4A-2F1875182FEA}" type="presOf" srcId="{8EB5B6AD-01BD-D247-B9B7-881146A14B8C}" destId="{8AABA39F-026D-2D4B-B008-91555A956A45}" srcOrd="1" destOrd="0" presId="urn:microsoft.com/office/officeart/2005/8/layout/process1"/>
    <dgm:cxn modelId="{4225DF3C-803A-484B-9CB9-A2C9634BB5DB}" type="presOf" srcId="{FDF642FB-883E-4B48-B86D-7AEAB8112CBD}" destId="{DE24DB29-AB84-1545-AE80-444F13C1E715}" srcOrd="1" destOrd="0" presId="urn:microsoft.com/office/officeart/2005/8/layout/process1"/>
    <dgm:cxn modelId="{DF1FDF53-EAAE-0343-B8A4-B7C7296D3F45}" type="presOf" srcId="{E46685E7-F308-7D46-AB03-D0FCD7535E59}" destId="{6DEEC25A-61F1-B84A-8813-F5692003BD7A}" srcOrd="0" destOrd="0" presId="urn:microsoft.com/office/officeart/2005/8/layout/process1"/>
    <dgm:cxn modelId="{2EE31859-C561-A14F-8199-062020AEB18C}" srcId="{E46685E7-F308-7D46-AB03-D0FCD7535E59}" destId="{4444218B-1068-E248-A59A-4CD49C90B5BE}" srcOrd="3" destOrd="0" parTransId="{D38A14D6-06B9-2447-87DA-412F9613BFB9}" sibTransId="{C35BA5EA-E056-C541-89D0-E6212D544940}"/>
    <dgm:cxn modelId="{AD1E535A-AAED-DB47-9BE2-14547ACE32C0}" srcId="{E46685E7-F308-7D46-AB03-D0FCD7535E59}" destId="{DBD9EA7A-EAE7-464B-8289-C763007DE3B6}" srcOrd="2" destOrd="0" parTransId="{D7036AFE-C2B7-9D48-B9A6-BAEF014986EA}" sibTransId="{FDF642FB-883E-4B48-B86D-7AEAB8112CBD}"/>
    <dgm:cxn modelId="{ECA42772-0BCF-8344-B91A-5712B61263C0}" type="presOf" srcId="{FDF642FB-883E-4B48-B86D-7AEAB8112CBD}" destId="{297E0890-8F65-4A49-938A-5444512753EE}" srcOrd="0" destOrd="0" presId="urn:microsoft.com/office/officeart/2005/8/layout/process1"/>
    <dgm:cxn modelId="{A84A1E77-3D28-1D48-94D9-1ADAB47C7CF1}" type="presOf" srcId="{C35BA5EA-E056-C541-89D0-E6212D544940}" destId="{4F596F3C-21D8-3B47-B6A1-6DA3FFAE0747}" srcOrd="0" destOrd="0" presId="urn:microsoft.com/office/officeart/2005/8/layout/process1"/>
    <dgm:cxn modelId="{0B27E978-CD9B-BC4A-9083-546166A39186}" type="presOf" srcId="{DBD9EA7A-EAE7-464B-8289-C763007DE3B6}" destId="{2C8983E5-536D-1C41-A700-4AA23009256C}" srcOrd="0" destOrd="0" presId="urn:microsoft.com/office/officeart/2005/8/layout/process1"/>
    <dgm:cxn modelId="{0F23A097-E074-B64B-9CD5-F2DAC472CA7D}" type="presOf" srcId="{C35BA5EA-E056-C541-89D0-E6212D544940}" destId="{2D913BD1-1E57-1442-96AE-091D74FAFE6F}" srcOrd="1" destOrd="0" presId="urn:microsoft.com/office/officeart/2005/8/layout/process1"/>
    <dgm:cxn modelId="{8D8449A0-3730-8A4E-8E19-54811EA58B40}" type="presOf" srcId="{8EB5B6AD-01BD-D247-B9B7-881146A14B8C}" destId="{DD516335-2D49-E64B-840A-A1E625346793}" srcOrd="0" destOrd="0" presId="urn:microsoft.com/office/officeart/2005/8/layout/process1"/>
    <dgm:cxn modelId="{88284DA7-A02D-3141-A98C-B9D16C104286}" srcId="{E46685E7-F308-7D46-AB03-D0FCD7535E59}" destId="{499752F1-2133-864B-8005-97AFCC2F3BC8}" srcOrd="4" destOrd="0" parTransId="{EB02E745-D95D-5543-9714-F6CEA9781ACD}" sibTransId="{33B8DC95-23CD-D74A-996E-EC7CC6FF6A19}"/>
    <dgm:cxn modelId="{783822AC-7033-7D40-877A-4F96D13AAEBA}" type="presOf" srcId="{F48AF40B-58A0-5A40-88C0-1E6C4A7C7BDC}" destId="{44E0BCD3-B30A-D44C-B8EC-BE09F966E0E2}" srcOrd="0" destOrd="0" presId="urn:microsoft.com/office/officeart/2005/8/layout/process1"/>
    <dgm:cxn modelId="{41B592B2-4E14-6740-AC31-1F5EC07A3193}" srcId="{E46685E7-F308-7D46-AB03-D0FCD7535E59}" destId="{65B31EC0-D97E-B147-9C1F-B21FA9E5EBFF}" srcOrd="1" destOrd="0" parTransId="{296B4BEE-DA3F-D54D-ACB4-E50D25B14F5D}" sibTransId="{F4B6C357-5C3E-584E-8B4B-275607372421}"/>
    <dgm:cxn modelId="{9E82E3C4-AC67-4F4B-A678-80CD178B25FC}" type="presOf" srcId="{4444218B-1068-E248-A59A-4CD49C90B5BE}" destId="{902402FD-2560-214A-8F33-7F457187DBE0}" srcOrd="0" destOrd="0" presId="urn:microsoft.com/office/officeart/2005/8/layout/process1"/>
    <dgm:cxn modelId="{A01346DE-1CE8-4D4D-B3C1-DFAB7163CFA7}" srcId="{E46685E7-F308-7D46-AB03-D0FCD7535E59}" destId="{F48AF40B-58A0-5A40-88C0-1E6C4A7C7BDC}" srcOrd="0" destOrd="0" parTransId="{0C9B501C-314E-924A-A6B6-D0A21440DCDD}" sibTransId="{8EB5B6AD-01BD-D247-B9B7-881146A14B8C}"/>
    <dgm:cxn modelId="{25EFB7E1-2C27-3545-9FC4-78FCCEFA0B88}" type="presOf" srcId="{F4B6C357-5C3E-584E-8B4B-275607372421}" destId="{4068B4CA-E352-F84C-94D3-918125DABF00}" srcOrd="0" destOrd="0" presId="urn:microsoft.com/office/officeart/2005/8/layout/process1"/>
    <dgm:cxn modelId="{C942B4EE-AA8B-BA4A-A726-25FD21E15E98}" type="presOf" srcId="{65B31EC0-D97E-B147-9C1F-B21FA9E5EBFF}" destId="{247EFCE1-5ED5-8B4D-9720-EA6F475530C3}" srcOrd="0" destOrd="0" presId="urn:microsoft.com/office/officeart/2005/8/layout/process1"/>
    <dgm:cxn modelId="{B2585FF1-3C58-B84C-873D-DF144F19836A}" type="presOf" srcId="{F4B6C357-5C3E-584E-8B4B-275607372421}" destId="{AF1DF7F4-D905-084C-805B-E1A216E3767B}" srcOrd="1" destOrd="0" presId="urn:microsoft.com/office/officeart/2005/8/layout/process1"/>
    <dgm:cxn modelId="{7B0FFFB0-1584-3A4D-BDAC-A4157EA3F802}" type="presParOf" srcId="{6DEEC25A-61F1-B84A-8813-F5692003BD7A}" destId="{44E0BCD3-B30A-D44C-B8EC-BE09F966E0E2}" srcOrd="0" destOrd="0" presId="urn:microsoft.com/office/officeart/2005/8/layout/process1"/>
    <dgm:cxn modelId="{2CC10D86-9365-8F47-96C3-9CDC3C173FE1}" type="presParOf" srcId="{6DEEC25A-61F1-B84A-8813-F5692003BD7A}" destId="{DD516335-2D49-E64B-840A-A1E625346793}" srcOrd="1" destOrd="0" presId="urn:microsoft.com/office/officeart/2005/8/layout/process1"/>
    <dgm:cxn modelId="{20637085-AC55-5747-A090-E3EE93777244}" type="presParOf" srcId="{DD516335-2D49-E64B-840A-A1E625346793}" destId="{8AABA39F-026D-2D4B-B008-91555A956A45}" srcOrd="0" destOrd="0" presId="urn:microsoft.com/office/officeart/2005/8/layout/process1"/>
    <dgm:cxn modelId="{014CA4A3-1114-934B-9CC8-44C21A170B32}" type="presParOf" srcId="{6DEEC25A-61F1-B84A-8813-F5692003BD7A}" destId="{247EFCE1-5ED5-8B4D-9720-EA6F475530C3}" srcOrd="2" destOrd="0" presId="urn:microsoft.com/office/officeart/2005/8/layout/process1"/>
    <dgm:cxn modelId="{B69E8E44-0AF8-0640-9182-8F25AFF5F3B6}" type="presParOf" srcId="{6DEEC25A-61F1-B84A-8813-F5692003BD7A}" destId="{4068B4CA-E352-F84C-94D3-918125DABF00}" srcOrd="3" destOrd="0" presId="urn:microsoft.com/office/officeart/2005/8/layout/process1"/>
    <dgm:cxn modelId="{87D07EA4-C8F4-2142-BF60-B93C92D485B1}" type="presParOf" srcId="{4068B4CA-E352-F84C-94D3-918125DABF00}" destId="{AF1DF7F4-D905-084C-805B-E1A216E3767B}" srcOrd="0" destOrd="0" presId="urn:microsoft.com/office/officeart/2005/8/layout/process1"/>
    <dgm:cxn modelId="{C5BD4781-B72D-2F40-AF43-C85CC458083B}" type="presParOf" srcId="{6DEEC25A-61F1-B84A-8813-F5692003BD7A}" destId="{2C8983E5-536D-1C41-A700-4AA23009256C}" srcOrd="4" destOrd="0" presId="urn:microsoft.com/office/officeart/2005/8/layout/process1"/>
    <dgm:cxn modelId="{5E44CF32-04FF-F34B-B825-4824B40EF76D}" type="presParOf" srcId="{6DEEC25A-61F1-B84A-8813-F5692003BD7A}" destId="{297E0890-8F65-4A49-938A-5444512753EE}" srcOrd="5" destOrd="0" presId="urn:microsoft.com/office/officeart/2005/8/layout/process1"/>
    <dgm:cxn modelId="{F6A9F4A9-2F16-5B4F-B3E2-64289E63ACC3}" type="presParOf" srcId="{297E0890-8F65-4A49-938A-5444512753EE}" destId="{DE24DB29-AB84-1545-AE80-444F13C1E715}" srcOrd="0" destOrd="0" presId="urn:microsoft.com/office/officeart/2005/8/layout/process1"/>
    <dgm:cxn modelId="{8913EB67-6F16-F745-AE0D-95252E94724C}" type="presParOf" srcId="{6DEEC25A-61F1-B84A-8813-F5692003BD7A}" destId="{902402FD-2560-214A-8F33-7F457187DBE0}" srcOrd="6" destOrd="0" presId="urn:microsoft.com/office/officeart/2005/8/layout/process1"/>
    <dgm:cxn modelId="{73912618-471B-1F47-B032-36617A218B73}" type="presParOf" srcId="{6DEEC25A-61F1-B84A-8813-F5692003BD7A}" destId="{4F596F3C-21D8-3B47-B6A1-6DA3FFAE0747}" srcOrd="7" destOrd="0" presId="urn:microsoft.com/office/officeart/2005/8/layout/process1"/>
    <dgm:cxn modelId="{9191705F-9908-0B47-910F-972FD164EEAD}" type="presParOf" srcId="{4F596F3C-21D8-3B47-B6A1-6DA3FFAE0747}" destId="{2D913BD1-1E57-1442-96AE-091D74FAFE6F}" srcOrd="0" destOrd="0" presId="urn:microsoft.com/office/officeart/2005/8/layout/process1"/>
    <dgm:cxn modelId="{20965C87-D256-0040-B5CD-CFF5BEDE1165}" type="presParOf" srcId="{6DEEC25A-61F1-B84A-8813-F5692003BD7A}" destId="{50FB39C5-CB38-C549-9CF4-D5D8B7E28FA3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E0BCD3-B30A-D44C-B8EC-BE09F966E0E2}">
      <dsp:nvSpPr>
        <dsp:cNvPr id="0" name=""/>
        <dsp:cNvSpPr/>
      </dsp:nvSpPr>
      <dsp:spPr>
        <a:xfrm>
          <a:off x="4325" y="1629745"/>
          <a:ext cx="1340848" cy="804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Haplotype assembly</a:t>
          </a:r>
        </a:p>
      </dsp:txBody>
      <dsp:txXfrm>
        <a:off x="27888" y="1653308"/>
        <a:ext cx="1293722" cy="757383"/>
      </dsp:txXfrm>
    </dsp:sp>
    <dsp:sp modelId="{DD516335-2D49-E64B-840A-A1E625346793}">
      <dsp:nvSpPr>
        <dsp:cNvPr id="0" name=""/>
        <dsp:cNvSpPr/>
      </dsp:nvSpPr>
      <dsp:spPr>
        <a:xfrm>
          <a:off x="1479258" y="1865734"/>
          <a:ext cx="284259" cy="3325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>
        <a:off x="1479258" y="1932240"/>
        <a:ext cx="198981" cy="199518"/>
      </dsp:txXfrm>
    </dsp:sp>
    <dsp:sp modelId="{247EFCE1-5ED5-8B4D-9720-EA6F475530C3}">
      <dsp:nvSpPr>
        <dsp:cNvPr id="0" name=""/>
        <dsp:cNvSpPr/>
      </dsp:nvSpPr>
      <dsp:spPr>
        <a:xfrm>
          <a:off x="1881513" y="1629745"/>
          <a:ext cx="1340848" cy="804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Read mapping</a:t>
          </a:r>
        </a:p>
      </dsp:txBody>
      <dsp:txXfrm>
        <a:off x="1905076" y="1653308"/>
        <a:ext cx="1293722" cy="757383"/>
      </dsp:txXfrm>
    </dsp:sp>
    <dsp:sp modelId="{4068B4CA-E352-F84C-94D3-918125DABF00}">
      <dsp:nvSpPr>
        <dsp:cNvPr id="0" name=""/>
        <dsp:cNvSpPr/>
      </dsp:nvSpPr>
      <dsp:spPr>
        <a:xfrm>
          <a:off x="3356446" y="1865734"/>
          <a:ext cx="284259" cy="3325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>
        <a:off x="3356446" y="1932240"/>
        <a:ext cx="198981" cy="199518"/>
      </dsp:txXfrm>
    </dsp:sp>
    <dsp:sp modelId="{2C8983E5-536D-1C41-A700-4AA23009256C}">
      <dsp:nvSpPr>
        <dsp:cNvPr id="0" name=""/>
        <dsp:cNvSpPr/>
      </dsp:nvSpPr>
      <dsp:spPr>
        <a:xfrm>
          <a:off x="3758701" y="1629745"/>
          <a:ext cx="1340848" cy="804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Haplotype specific quantification</a:t>
          </a:r>
        </a:p>
      </dsp:txBody>
      <dsp:txXfrm>
        <a:off x="3782264" y="1653308"/>
        <a:ext cx="1293722" cy="757383"/>
      </dsp:txXfrm>
    </dsp:sp>
    <dsp:sp modelId="{297E0890-8F65-4A49-938A-5444512753EE}">
      <dsp:nvSpPr>
        <dsp:cNvPr id="0" name=""/>
        <dsp:cNvSpPr/>
      </dsp:nvSpPr>
      <dsp:spPr>
        <a:xfrm>
          <a:off x="5233634" y="1865734"/>
          <a:ext cx="284259" cy="3325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>
        <a:off x="5233634" y="1932240"/>
        <a:ext cx="198981" cy="199518"/>
      </dsp:txXfrm>
    </dsp:sp>
    <dsp:sp modelId="{902402FD-2560-214A-8F33-7F457187DBE0}">
      <dsp:nvSpPr>
        <dsp:cNvPr id="0" name=""/>
        <dsp:cNvSpPr/>
      </dsp:nvSpPr>
      <dsp:spPr>
        <a:xfrm>
          <a:off x="5635889" y="1629745"/>
          <a:ext cx="1340848" cy="804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QC</a:t>
          </a:r>
        </a:p>
      </dsp:txBody>
      <dsp:txXfrm>
        <a:off x="5659452" y="1653308"/>
        <a:ext cx="1293722" cy="757383"/>
      </dsp:txXfrm>
    </dsp:sp>
    <dsp:sp modelId="{4F596F3C-21D8-3B47-B6A1-6DA3FFAE0747}">
      <dsp:nvSpPr>
        <dsp:cNvPr id="0" name=""/>
        <dsp:cNvSpPr/>
      </dsp:nvSpPr>
      <dsp:spPr>
        <a:xfrm>
          <a:off x="7110822" y="1865734"/>
          <a:ext cx="284259" cy="3325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>
        <a:off x="7110822" y="1932240"/>
        <a:ext cx="198981" cy="199518"/>
      </dsp:txXfrm>
    </dsp:sp>
    <dsp:sp modelId="{50FB39C5-CB38-C549-9CF4-D5D8B7E28FA3}">
      <dsp:nvSpPr>
        <dsp:cNvPr id="0" name=""/>
        <dsp:cNvSpPr/>
      </dsp:nvSpPr>
      <dsp:spPr>
        <a:xfrm>
          <a:off x="7513077" y="1629745"/>
          <a:ext cx="1340848" cy="804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ASE testing</a:t>
          </a:r>
        </a:p>
      </dsp:txBody>
      <dsp:txXfrm>
        <a:off x="7536640" y="1653308"/>
        <a:ext cx="1293722" cy="7573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0425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rst_last_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76D3A1BF-6F1C-B281-8ED0-F5681273C6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0737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EB86AE03-3878-2139-4099-A4BE803FBB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2">
            <a:extLst>
              <a:ext uri="{FF2B5EF4-FFF2-40B4-BE49-F238E27FC236}">
                <a16:creationId xmlns:a16="http://schemas.microsoft.com/office/drawing/2014/main" id="{834A7C44-3189-2592-E83C-B4D6B367BA93}"/>
              </a:ext>
            </a:extLst>
          </p:cNvPr>
          <p:cNvSpPr/>
          <p:nvPr userDrawn="1"/>
        </p:nvSpPr>
        <p:spPr>
          <a:xfrm>
            <a:off x="4143375" y="2982516"/>
            <a:ext cx="857250" cy="28575"/>
          </a:xfrm>
          <a:prstGeom prst="rect">
            <a:avLst/>
          </a:prstGeom>
          <a:solidFill>
            <a:srgbClr val="FF8C00"/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7333900A-0A21-91D6-0BC6-72F9C3601B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Shape 0">
            <a:extLst>
              <a:ext uri="{FF2B5EF4-FFF2-40B4-BE49-F238E27FC236}">
                <a16:creationId xmlns:a16="http://schemas.microsoft.com/office/drawing/2014/main" id="{0656EB34-8BEF-729F-C7A4-B3F1264C1A7B}"/>
              </a:ext>
            </a:extLst>
          </p:cNvPr>
          <p:cNvSpPr/>
          <p:nvPr userDrawn="1"/>
        </p:nvSpPr>
        <p:spPr>
          <a:xfrm>
            <a:off x="0" y="0"/>
            <a:ext cx="9144000" cy="514350"/>
          </a:xfrm>
          <a:prstGeom prst="rect">
            <a:avLst/>
          </a:prstGeom>
          <a:solidFill>
            <a:srgbClr val="0047A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9" name="Image 1" descr="preencoded.png">
            <a:extLst>
              <a:ext uri="{FF2B5EF4-FFF2-40B4-BE49-F238E27FC236}">
                <a16:creationId xmlns:a16="http://schemas.microsoft.com/office/drawing/2014/main" id="{3DD38DE4-6B22-4AB6-FCC7-6A12CEF77AE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74025" y="114300"/>
            <a:ext cx="584225" cy="285750"/>
          </a:xfrm>
          <a:prstGeom prst="rect">
            <a:avLst/>
          </a:prstGeom>
        </p:spPr>
      </p:pic>
      <p:sp>
        <p:nvSpPr>
          <p:cNvPr id="14" name="Text 15">
            <a:extLst>
              <a:ext uri="{FF2B5EF4-FFF2-40B4-BE49-F238E27FC236}">
                <a16:creationId xmlns:a16="http://schemas.microsoft.com/office/drawing/2014/main" id="{22566EAF-8BB7-C913-B2B0-C1CA21CADFB2}"/>
              </a:ext>
            </a:extLst>
          </p:cNvPr>
          <p:cNvSpPr/>
          <p:nvPr userDrawn="1"/>
        </p:nvSpPr>
        <p:spPr>
          <a:xfrm>
            <a:off x="278977" y="4966527"/>
            <a:ext cx="1305437" cy="12311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Long-reads Transcriptomics</a:t>
            </a:r>
            <a:endParaRPr lang="en-US" sz="800" dirty="0"/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63DEA6DA-0035-52E8-C3CD-8F955E965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7623" y="4890857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FB3DE5-0BF2-9949-8E8E-62041A1EAF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Title 9">
            <a:extLst>
              <a:ext uri="{FF2B5EF4-FFF2-40B4-BE49-F238E27FC236}">
                <a16:creationId xmlns:a16="http://schemas.microsoft.com/office/drawing/2014/main" id="{84A4C2B4-7358-EEA5-8321-7784F71C7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861" y="110192"/>
            <a:ext cx="7882304" cy="340289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34027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0" descr="preencoded.png">
            <a:extLst>
              <a:ext uri="{FF2B5EF4-FFF2-40B4-BE49-F238E27FC236}">
                <a16:creationId xmlns:a16="http://schemas.microsoft.com/office/drawing/2014/main" id="{DBDB3EC4-127B-8DB8-0B65-11DFC2A243A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Shape 0">
            <a:extLst>
              <a:ext uri="{FF2B5EF4-FFF2-40B4-BE49-F238E27FC236}">
                <a16:creationId xmlns:a16="http://schemas.microsoft.com/office/drawing/2014/main" id="{D52A0FAE-5DD7-9140-68BC-11C57A5E7F25}"/>
              </a:ext>
            </a:extLst>
          </p:cNvPr>
          <p:cNvSpPr/>
          <p:nvPr userDrawn="1"/>
        </p:nvSpPr>
        <p:spPr>
          <a:xfrm>
            <a:off x="0" y="0"/>
            <a:ext cx="9144000" cy="514350"/>
          </a:xfrm>
          <a:prstGeom prst="rect">
            <a:avLst/>
          </a:prstGeom>
          <a:solidFill>
            <a:srgbClr val="0047AB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>
            <a:extLst>
              <a:ext uri="{FF2B5EF4-FFF2-40B4-BE49-F238E27FC236}">
                <a16:creationId xmlns:a16="http://schemas.microsoft.com/office/drawing/2014/main" id="{76FA9A19-3EE1-AE33-1451-7F5DFA68535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74025" y="114300"/>
            <a:ext cx="584225" cy="285750"/>
          </a:xfrm>
          <a:prstGeom prst="rect">
            <a:avLst/>
          </a:prstGeom>
        </p:spPr>
      </p:pic>
      <p:sp>
        <p:nvSpPr>
          <p:cNvPr id="6" name="Shape 13">
            <a:extLst>
              <a:ext uri="{FF2B5EF4-FFF2-40B4-BE49-F238E27FC236}">
                <a16:creationId xmlns:a16="http://schemas.microsoft.com/office/drawing/2014/main" id="{9F487DB7-7893-6F35-257B-69A287402663}"/>
              </a:ext>
            </a:extLst>
          </p:cNvPr>
          <p:cNvSpPr/>
          <p:nvPr userDrawn="1"/>
        </p:nvSpPr>
        <p:spPr>
          <a:xfrm>
            <a:off x="0" y="4850606"/>
            <a:ext cx="9144000" cy="292894"/>
          </a:xfrm>
          <a:prstGeom prst="rect">
            <a:avLst/>
          </a:prstGeom>
          <a:solidFill>
            <a:srgbClr val="F5F5F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15">
            <a:extLst>
              <a:ext uri="{FF2B5EF4-FFF2-40B4-BE49-F238E27FC236}">
                <a16:creationId xmlns:a16="http://schemas.microsoft.com/office/drawing/2014/main" id="{44F95E02-841A-592C-6ED8-65F90CAC75EB}"/>
              </a:ext>
            </a:extLst>
          </p:cNvPr>
          <p:cNvSpPr/>
          <p:nvPr userDrawn="1"/>
        </p:nvSpPr>
        <p:spPr>
          <a:xfrm>
            <a:off x="278977" y="4935497"/>
            <a:ext cx="1305437" cy="12311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800" dirty="0">
                <a:solidFill>
                  <a:srgbClr val="666666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Long-reads Transcriptomics</a:t>
            </a:r>
            <a:endParaRPr lang="en-US" sz="800" dirty="0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24796D1D-577A-6319-1CA1-19E59E8A96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807623" y="4890857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FB3DE5-0BF2-9949-8E8E-62041A1EAFC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F971F105-4880-47AF-28B3-B781B2D4E3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861" y="110192"/>
            <a:ext cx="7882304" cy="340289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60659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44392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49" r:id="rId2"/>
    <p:sldLayoutId id="2147483650" r:id="rId3"/>
    <p:sldLayoutId id="2147483652" r:id="rId4"/>
    <p:sldLayoutId id="2147483653" r:id="rId5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1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2" descr="preencoded.png">
            <a:extLst>
              <a:ext uri="{FF2B5EF4-FFF2-40B4-BE49-F238E27FC236}">
                <a16:creationId xmlns:a16="http://schemas.microsoft.com/office/drawing/2014/main" id="{FE02196B-C3EF-E373-12A8-ABBD288A7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6538" y="366256"/>
            <a:ext cx="3157461" cy="666131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37D2A66-D3EB-75E4-B05B-CB20DB265198}"/>
              </a:ext>
            </a:extLst>
          </p:cNvPr>
          <p:cNvSpPr/>
          <p:nvPr/>
        </p:nvSpPr>
        <p:spPr>
          <a:xfrm>
            <a:off x="1983116" y="2314575"/>
            <a:ext cx="5177768" cy="514350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7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Bioinformatics Summer School</a:t>
            </a:r>
            <a:endParaRPr lang="en-US" sz="27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A2A2202-2830-5D69-0C87-70AD17AE61BB}"/>
              </a:ext>
            </a:extLst>
          </p:cNvPr>
          <p:cNvSpPr/>
          <p:nvPr/>
        </p:nvSpPr>
        <p:spPr>
          <a:xfrm>
            <a:off x="2807061" y="2906823"/>
            <a:ext cx="3529878" cy="38576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Long-reads Transcriptomics</a:t>
            </a:r>
            <a:endParaRPr lang="en-US" sz="2025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46DAA440-B861-0240-74B2-DB786C53F3BA}"/>
              </a:ext>
            </a:extLst>
          </p:cNvPr>
          <p:cNvSpPr/>
          <p:nvPr/>
        </p:nvSpPr>
        <p:spPr>
          <a:xfrm>
            <a:off x="3328620" y="3579357"/>
            <a:ext cx="2486771" cy="190501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238" i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Nadja Nolte and Pablo Angulo Lara</a:t>
            </a:r>
            <a:endParaRPr lang="en-US" sz="1238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40F6266-A92D-55B2-9424-1F5C35A674D1}"/>
              </a:ext>
            </a:extLst>
          </p:cNvPr>
          <p:cNvGrpSpPr/>
          <p:nvPr/>
        </p:nvGrpSpPr>
        <p:grpSpPr>
          <a:xfrm>
            <a:off x="0" y="4700588"/>
            <a:ext cx="9144000" cy="300037"/>
            <a:chOff x="0" y="4700588"/>
            <a:chExt cx="9144000" cy="300037"/>
          </a:xfrm>
        </p:grpSpPr>
        <p:sp>
          <p:nvSpPr>
            <p:cNvPr id="7" name="Text 5">
              <a:extLst>
                <a:ext uri="{FF2B5EF4-FFF2-40B4-BE49-F238E27FC236}">
                  <a16:creationId xmlns:a16="http://schemas.microsoft.com/office/drawing/2014/main" id="{32D1C78B-2DB3-ECFC-B08D-64B438E39FF8}"/>
                </a:ext>
              </a:extLst>
            </p:cNvPr>
            <p:cNvSpPr/>
            <p:nvPr/>
          </p:nvSpPr>
          <p:spPr>
            <a:xfrm>
              <a:off x="0" y="4700588"/>
              <a:ext cx="9144000" cy="15001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sz="788" dirty="0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LongTREC - The Long-reads TRanscriptome European Consortium</a:t>
              </a:r>
              <a:endParaRPr lang="en-US" sz="788" dirty="0"/>
            </a:p>
          </p:txBody>
        </p:sp>
        <p:sp>
          <p:nvSpPr>
            <p:cNvPr id="8" name="Text 6">
              <a:extLst>
                <a:ext uri="{FF2B5EF4-FFF2-40B4-BE49-F238E27FC236}">
                  <a16:creationId xmlns:a16="http://schemas.microsoft.com/office/drawing/2014/main" id="{04E444D1-75E5-06DC-132D-2916EED5A15C}"/>
                </a:ext>
              </a:extLst>
            </p:cNvPr>
            <p:cNvSpPr/>
            <p:nvPr/>
          </p:nvSpPr>
          <p:spPr>
            <a:xfrm>
              <a:off x="0" y="4850606"/>
              <a:ext cx="9144000" cy="15001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sz="788" dirty="0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Marie Skłodowska-Curie grant agreement No 101072892</a:t>
              </a:r>
              <a:endParaRPr lang="en-US" sz="788" dirty="0"/>
            </a:p>
          </p:txBody>
        </p:sp>
      </p:grpSp>
      <p:pic>
        <p:nvPicPr>
          <p:cNvPr id="9" name="Picture 8" descr="A black and white logo&#10;&#10;AI-generated content may be incorrect.">
            <a:extLst>
              <a:ext uri="{FF2B5EF4-FFF2-40B4-BE49-F238E27FC236}">
                <a16:creationId xmlns:a16="http://schemas.microsoft.com/office/drawing/2014/main" id="{814113B4-15E9-C0F6-BD3C-E763094DC0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288" y="292893"/>
            <a:ext cx="1792975" cy="87722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0D300135-E5CE-8230-C572-3A6A3176462E}"/>
              </a:ext>
            </a:extLst>
          </p:cNvPr>
          <p:cNvGrpSpPr/>
          <p:nvPr/>
        </p:nvGrpSpPr>
        <p:grpSpPr>
          <a:xfrm>
            <a:off x="3186324" y="3956429"/>
            <a:ext cx="2771352" cy="518091"/>
            <a:chOff x="3827195" y="4043366"/>
            <a:chExt cx="2302548" cy="518091"/>
          </a:xfrm>
        </p:grpSpPr>
        <p:sp>
          <p:nvSpPr>
            <p:cNvPr id="11" name="Snip Diagonal Corner Rectangle 10">
              <a:extLst>
                <a:ext uri="{FF2B5EF4-FFF2-40B4-BE49-F238E27FC236}">
                  <a16:creationId xmlns:a16="http://schemas.microsoft.com/office/drawing/2014/main" id="{D92FC9AA-F839-F6FB-F65D-70E0C0E0A36A}"/>
                </a:ext>
              </a:extLst>
            </p:cNvPr>
            <p:cNvSpPr/>
            <p:nvPr/>
          </p:nvSpPr>
          <p:spPr>
            <a:xfrm rot="10800000">
              <a:off x="3862915" y="4123817"/>
              <a:ext cx="2231109" cy="357188"/>
            </a:xfrm>
            <a:prstGeom prst="snip2DiagRect">
              <a:avLst/>
            </a:prstGeom>
            <a:solidFill>
              <a:srgbClr val="FF8C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Text 4">
              <a:extLst>
                <a:ext uri="{FF2B5EF4-FFF2-40B4-BE49-F238E27FC236}">
                  <a16:creationId xmlns:a16="http://schemas.microsoft.com/office/drawing/2014/main" id="{DDBDE0B7-627D-613E-ED45-017301D63A48}"/>
                </a:ext>
              </a:extLst>
            </p:cNvPr>
            <p:cNvSpPr/>
            <p:nvPr/>
          </p:nvSpPr>
          <p:spPr>
            <a:xfrm>
              <a:off x="3827195" y="4043366"/>
              <a:ext cx="2302548" cy="518091"/>
            </a:xfrm>
            <a:prstGeom prst="rect">
              <a:avLst/>
            </a:prstGeom>
            <a:noFill/>
            <a:ln/>
          </p:spPr>
          <p:txBody>
            <a:bodyPr wrap="square" lIns="170053" tIns="85090" rIns="170053" bIns="8509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sz="1125" dirty="0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National </a:t>
              </a:r>
              <a:r>
                <a:rPr lang="en-US" sz="1125" dirty="0" err="1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Institue</a:t>
              </a:r>
              <a:r>
                <a:rPr lang="en-US" sz="1125" dirty="0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 of Biology. Slovenia</a:t>
              </a:r>
            </a:p>
            <a:p>
              <a:pPr marL="0" indent="0" algn="ctr">
                <a:buNone/>
              </a:pPr>
              <a:r>
                <a:rPr lang="en-US" sz="1125" dirty="0">
                  <a:solidFill>
                    <a:srgbClr val="FFFFFF"/>
                  </a:solidFill>
                  <a:latin typeface="Arial" pitchFamily="34" charset="0"/>
                  <a:ea typeface="Arial" pitchFamily="34" charset="-122"/>
                  <a:cs typeface="Arial" pitchFamily="34" charset="-120"/>
                </a:rPr>
                <a:t>Italian Institute of technology. Italy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38920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CB66D5-BE00-8314-B6E1-DDA61437F2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83E5E87-7A60-65D3-FE47-DCFFC08CE4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D1EEE1C3-475A-ACA9-D3CD-5A815355AC9E}"/>
              </a:ext>
            </a:extLst>
          </p:cNvPr>
          <p:cNvSpPr/>
          <p:nvPr/>
        </p:nvSpPr>
        <p:spPr>
          <a:xfrm>
            <a:off x="285749" y="103287"/>
            <a:ext cx="762579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 ASSEMBLY: POTENTIAL BIASES</a:t>
            </a:r>
            <a:endParaRPr lang="en-US" sz="2000" dirty="0"/>
          </a:p>
        </p:txBody>
      </p:sp>
      <p:pic>
        <p:nvPicPr>
          <p:cNvPr id="4" name="Picture 3" descr="A group of black and red lines&#10;&#10;AI-generated content may be incorrect.">
            <a:extLst>
              <a:ext uri="{FF2B5EF4-FFF2-40B4-BE49-F238E27FC236}">
                <a16:creationId xmlns:a16="http://schemas.microsoft.com/office/drawing/2014/main" id="{752A3E17-0218-C41C-6D4B-6DBA56B26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80134"/>
            <a:ext cx="9147146" cy="3796557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FD9B016B-F9DF-D997-576B-1CE6726FAD00}"/>
              </a:ext>
            </a:extLst>
          </p:cNvPr>
          <p:cNvSpPr/>
          <p:nvPr/>
        </p:nvSpPr>
        <p:spPr>
          <a:xfrm>
            <a:off x="570055" y="4495274"/>
            <a:ext cx="8003889" cy="27699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dirty="0"/>
              <a:t>Check gene annotations (length, location, copies) before start the analysis</a:t>
            </a:r>
          </a:p>
        </p:txBody>
      </p:sp>
    </p:spTree>
    <p:extLst>
      <p:ext uri="{BB962C8B-B14F-4D97-AF65-F5344CB8AC3E}">
        <p14:creationId xmlns:p14="http://schemas.microsoft.com/office/powerpoint/2010/main" val="10567218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FDA83-53D8-6B1C-BD95-25F3BD952D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D5C11C-A374-4E7F-CCBD-7238DDBA7B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D60F8B23-DCFF-11C0-973F-505859734E39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TO REMEMBER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27CE6B-5B69-1CEE-54EB-96D7A21BAA4D}"/>
              </a:ext>
            </a:extLst>
          </p:cNvPr>
          <p:cNvSpPr txBox="1"/>
          <p:nvPr/>
        </p:nvSpPr>
        <p:spPr>
          <a:xfrm>
            <a:off x="-1" y="1663809"/>
            <a:ext cx="90644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Which are the main causes for allelic imbalance?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What are the benefits of using long reads for ASE analysis compared to short-read RNA-</a:t>
            </a:r>
            <a:r>
              <a:rPr lang="en-GB" dirty="0" err="1"/>
              <a:t>seq</a:t>
            </a:r>
            <a:r>
              <a:rPr lang="en-GB" dirty="0"/>
              <a:t>?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Which are the different options for haplotype assembly step?</a:t>
            </a:r>
          </a:p>
        </p:txBody>
      </p:sp>
    </p:spTree>
    <p:extLst>
      <p:ext uri="{BB962C8B-B14F-4D97-AF65-F5344CB8AC3E}">
        <p14:creationId xmlns:p14="http://schemas.microsoft.com/office/powerpoint/2010/main" val="2352202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DA4A37-77E0-8325-45DF-674EFA4672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5FFA22-DCB1-2813-1124-BDA4E45655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720F8197-B9A2-6B34-3DD1-3C35A68BBD28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READ MAPPING</a:t>
            </a:r>
            <a:endParaRPr lang="en-US" sz="2000" dirty="0"/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A4813B1-A799-54EB-9143-9FD789BF40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334" y="1152925"/>
            <a:ext cx="6938672" cy="11316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5BAE10D6-005B-3717-79E5-86A17FE85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641" y="2349022"/>
            <a:ext cx="5577365" cy="1187369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8DC17421-6AFA-AC2A-DB2A-4B3DE2487C79}"/>
              </a:ext>
            </a:extLst>
          </p:cNvPr>
          <p:cNvSpPr/>
          <p:nvPr/>
        </p:nvSpPr>
        <p:spPr>
          <a:xfrm>
            <a:off x="3576978" y="3811028"/>
            <a:ext cx="1990043" cy="27699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Important</a:t>
            </a:r>
            <a:endParaRPr lang="en-US" dirty="0"/>
          </a:p>
        </p:txBody>
      </p:sp>
      <p:sp>
        <p:nvSpPr>
          <p:cNvPr id="9" name="Text 2">
            <a:extLst>
              <a:ext uri="{FF2B5EF4-FFF2-40B4-BE49-F238E27FC236}">
                <a16:creationId xmlns:a16="http://schemas.microsoft.com/office/drawing/2014/main" id="{9539154C-2EDD-07E4-7A51-912AA9A1518D}"/>
              </a:ext>
            </a:extLst>
          </p:cNvPr>
          <p:cNvSpPr/>
          <p:nvPr/>
        </p:nvSpPr>
        <p:spPr>
          <a:xfrm>
            <a:off x="285749" y="579380"/>
            <a:ext cx="2620156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1. Mapping strategies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1FC667-5204-74B0-6F3B-918F64412648}"/>
              </a:ext>
            </a:extLst>
          </p:cNvPr>
          <p:cNvSpPr txBox="1"/>
          <p:nvPr/>
        </p:nvSpPr>
        <p:spPr>
          <a:xfrm>
            <a:off x="0" y="4152193"/>
            <a:ext cx="91440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>
                <a:solidFill>
                  <a:prstClr val="black"/>
                </a:solidFill>
                <a:latin typeface="Arial" panose="020B0604020202020204"/>
              </a:rPr>
              <a:t>Reads can map equally well to different locations increasing secondary alignments and MAPQ0 </a:t>
            </a: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>
                <a:solidFill>
                  <a:prstClr val="black"/>
                </a:solidFill>
                <a:latin typeface="Arial" panose="020B0604020202020204"/>
              </a:rPr>
              <a:t>We don’t discard multimapping reads, secondary alignments or MAPQ0.</a:t>
            </a: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>
                <a:solidFill>
                  <a:prstClr val="black"/>
                </a:solidFill>
                <a:latin typeface="Arial" panose="020B0604020202020204"/>
              </a:rPr>
              <a:t>Mapping-score (ms) or Alignment Score (AS) can be used to evaluate alignment differences for the same read.</a:t>
            </a:r>
          </a:p>
        </p:txBody>
      </p:sp>
    </p:spTree>
    <p:extLst>
      <p:ext uri="{BB962C8B-B14F-4D97-AF65-F5344CB8AC3E}">
        <p14:creationId xmlns:p14="http://schemas.microsoft.com/office/powerpoint/2010/main" val="21161520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4F6424-3EE7-72DC-7C73-427B5D664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C4E152-A660-6B7D-E764-80EEB41FFF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7" name="Text 2">
            <a:extLst>
              <a:ext uri="{FF2B5EF4-FFF2-40B4-BE49-F238E27FC236}">
                <a16:creationId xmlns:a16="http://schemas.microsoft.com/office/drawing/2014/main" id="{F2A3C37E-0945-50AF-7F32-F799E297CE43}"/>
              </a:ext>
            </a:extLst>
          </p:cNvPr>
          <p:cNvSpPr/>
          <p:nvPr/>
        </p:nvSpPr>
        <p:spPr>
          <a:xfrm>
            <a:off x="225460" y="573366"/>
            <a:ext cx="6342217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2. Selection of alignments with best mapping score</a:t>
            </a:r>
            <a:endParaRPr lang="en-US" sz="200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27AD6904-4241-5661-0E6A-DE7672E03D2F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READ MAPPING</a:t>
            </a:r>
            <a:endParaRPr lang="en-US" sz="200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59EBA03-46E8-309D-E4F4-A89EE46AD669}"/>
              </a:ext>
            </a:extLst>
          </p:cNvPr>
          <p:cNvGrpSpPr/>
          <p:nvPr/>
        </p:nvGrpSpPr>
        <p:grpSpPr>
          <a:xfrm>
            <a:off x="993369" y="1249850"/>
            <a:ext cx="7157262" cy="1929289"/>
            <a:chOff x="2753472" y="1740145"/>
            <a:chExt cx="7219033" cy="180289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CFED447-DDEB-3C38-02EE-5F54408B4CA3}"/>
                </a:ext>
              </a:extLst>
            </p:cNvPr>
            <p:cNvSpPr/>
            <p:nvPr/>
          </p:nvSpPr>
          <p:spPr>
            <a:xfrm>
              <a:off x="6091313" y="1740145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427E3A4-801D-58E8-0B1C-72286B6C7365}"/>
                </a:ext>
              </a:extLst>
            </p:cNvPr>
            <p:cNvSpPr/>
            <p:nvPr/>
          </p:nvSpPr>
          <p:spPr>
            <a:xfrm>
              <a:off x="6629977" y="3356375"/>
              <a:ext cx="3342528" cy="186660"/>
            </a:xfrm>
            <a:prstGeom prst="rect">
              <a:avLst/>
            </a:prstGeom>
            <a:solidFill>
              <a:srgbClr val="FF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693007D-744F-0E41-2364-FD2009C9A471}"/>
                </a:ext>
              </a:extLst>
            </p:cNvPr>
            <p:cNvSpPr/>
            <p:nvPr/>
          </p:nvSpPr>
          <p:spPr>
            <a:xfrm>
              <a:off x="2753472" y="3356375"/>
              <a:ext cx="3342528" cy="18666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AB4E604-B9FA-C19A-C571-9881739AD182}"/>
                </a:ext>
              </a:extLst>
            </p:cNvPr>
            <p:cNvSpPr/>
            <p:nvPr/>
          </p:nvSpPr>
          <p:spPr>
            <a:xfrm>
              <a:off x="3092311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30D2954-0986-8A2B-128C-C2EC85B70C63}"/>
                </a:ext>
              </a:extLst>
            </p:cNvPr>
            <p:cNvSpPr/>
            <p:nvPr/>
          </p:nvSpPr>
          <p:spPr>
            <a:xfrm>
              <a:off x="4599379" y="3065415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100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AD75927-26DE-2406-3BEC-86E0F9177A06}"/>
                </a:ext>
              </a:extLst>
            </p:cNvPr>
            <p:cNvSpPr/>
            <p:nvPr/>
          </p:nvSpPr>
          <p:spPr>
            <a:xfrm>
              <a:off x="6899309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B3A893B5-CF6D-8781-3AAE-6904D534D480}"/>
                </a:ext>
              </a:extLst>
            </p:cNvPr>
            <p:cNvSpPr/>
            <p:nvPr/>
          </p:nvSpPr>
          <p:spPr>
            <a:xfrm>
              <a:off x="7659912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80</a:t>
              </a: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9CBE280D-6CA7-A306-81CB-98033277CDCA}"/>
                </a:ext>
              </a:extLst>
            </p:cNvPr>
            <p:cNvCxnSpPr>
              <a:cxnSpLocks/>
              <a:endCxn id="10" idx="0"/>
            </p:cNvCxnSpPr>
            <p:nvPr/>
          </p:nvCxnSpPr>
          <p:spPr>
            <a:xfrm flipH="1">
              <a:off x="3361643" y="1964355"/>
              <a:ext cx="3003689" cy="109717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C9D8CCEA-FEF6-893F-CB22-A09F6DD911B0}"/>
                </a:ext>
              </a:extLst>
            </p:cNvPr>
            <p:cNvCxnSpPr>
              <a:cxnSpLocks/>
              <a:endCxn id="11" idx="0"/>
            </p:cNvCxnSpPr>
            <p:nvPr/>
          </p:nvCxnSpPr>
          <p:spPr>
            <a:xfrm flipH="1">
              <a:off x="4868711" y="1964355"/>
              <a:ext cx="1496621" cy="110106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52301614-28F0-02FC-68A4-2C3956568F53}"/>
                </a:ext>
              </a:extLst>
            </p:cNvPr>
            <p:cNvCxnSpPr>
              <a:cxnSpLocks/>
              <a:endCxn id="12" idx="0"/>
            </p:cNvCxnSpPr>
            <p:nvPr/>
          </p:nvCxnSpPr>
          <p:spPr>
            <a:xfrm>
              <a:off x="6365332" y="1960473"/>
              <a:ext cx="803309" cy="110106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D134AB5-5946-8F58-9DA6-A90F3B8044B6}"/>
                </a:ext>
              </a:extLst>
            </p:cNvPr>
            <p:cNvCxnSpPr>
              <a:cxnSpLocks/>
              <a:endCxn id="14" idx="0"/>
            </p:cNvCxnSpPr>
            <p:nvPr/>
          </p:nvCxnSpPr>
          <p:spPr>
            <a:xfrm>
              <a:off x="6375779" y="1969266"/>
              <a:ext cx="1553463" cy="1092267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6ADF7D3-F7BF-8222-8CBF-C3C4E01052FF}"/>
              </a:ext>
            </a:extLst>
          </p:cNvPr>
          <p:cNvSpPr txBox="1"/>
          <p:nvPr/>
        </p:nvSpPr>
        <p:spPr>
          <a:xfrm>
            <a:off x="225460" y="3652014"/>
            <a:ext cx="86395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For every read, we select the alignments with best mapping-score (ms).</a:t>
            </a: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>
              <a:solidFill>
                <a:prstClr val="black"/>
              </a:solidFill>
              <a:latin typeface="Arial" panose="020B0604020202020204"/>
            </a:endParaRP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There can be multiple alignments with best ms (Align equally well) and MAPQ0.</a:t>
            </a:r>
          </a:p>
        </p:txBody>
      </p:sp>
    </p:spTree>
    <p:extLst>
      <p:ext uri="{BB962C8B-B14F-4D97-AF65-F5344CB8AC3E}">
        <p14:creationId xmlns:p14="http://schemas.microsoft.com/office/powerpoint/2010/main" val="148478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7D382-B6F5-CCAD-0CBA-F82E1338CE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873D3B0-9425-98B5-6CC1-569338D55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F486F5CA-754F-0925-6173-77F47ED49876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READ MAPPING</a:t>
            </a:r>
            <a:endParaRPr lang="en-US" sz="2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A385CD2-7764-611C-A9C1-D77F4BA7551E}"/>
              </a:ext>
            </a:extLst>
          </p:cNvPr>
          <p:cNvGrpSpPr/>
          <p:nvPr/>
        </p:nvGrpSpPr>
        <p:grpSpPr>
          <a:xfrm>
            <a:off x="993369" y="1249850"/>
            <a:ext cx="7157262" cy="1929289"/>
            <a:chOff x="2753472" y="1740145"/>
            <a:chExt cx="7219033" cy="18028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9FFF88B-CD72-24A0-35D9-2C54FD95F7D5}"/>
                </a:ext>
              </a:extLst>
            </p:cNvPr>
            <p:cNvSpPr/>
            <p:nvPr/>
          </p:nvSpPr>
          <p:spPr>
            <a:xfrm>
              <a:off x="6091313" y="1740145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F56E0D2-4F83-6292-1CBE-B31A156ACB73}"/>
                </a:ext>
              </a:extLst>
            </p:cNvPr>
            <p:cNvSpPr/>
            <p:nvPr/>
          </p:nvSpPr>
          <p:spPr>
            <a:xfrm>
              <a:off x="6629977" y="3356375"/>
              <a:ext cx="3342528" cy="186660"/>
            </a:xfrm>
            <a:prstGeom prst="rect">
              <a:avLst/>
            </a:prstGeom>
            <a:solidFill>
              <a:srgbClr val="FF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ED457784-6D66-0FC2-8FF0-06CF8067F4BF}"/>
                </a:ext>
              </a:extLst>
            </p:cNvPr>
            <p:cNvSpPr/>
            <p:nvPr/>
          </p:nvSpPr>
          <p:spPr>
            <a:xfrm>
              <a:off x="2753472" y="3356375"/>
              <a:ext cx="3342528" cy="18666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16B1DFE-611F-83AE-8CDF-5110710DFF28}"/>
                </a:ext>
              </a:extLst>
            </p:cNvPr>
            <p:cNvSpPr/>
            <p:nvPr/>
          </p:nvSpPr>
          <p:spPr>
            <a:xfrm>
              <a:off x="3092311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D079563-2BB5-8F71-2627-815256E66C86}"/>
                </a:ext>
              </a:extLst>
            </p:cNvPr>
            <p:cNvSpPr/>
            <p:nvPr/>
          </p:nvSpPr>
          <p:spPr>
            <a:xfrm>
              <a:off x="6899309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10BD234-2F89-7FD1-8579-D30CCFBB1239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 flipH="1">
              <a:off x="3361643" y="1964355"/>
              <a:ext cx="3003689" cy="109717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2D16508-483E-D337-7EC4-E0449FCD31AD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6365332" y="1960473"/>
              <a:ext cx="803309" cy="110106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D02F96F-9BA7-D435-4BD4-418CD7F0E42A}"/>
              </a:ext>
            </a:extLst>
          </p:cNvPr>
          <p:cNvSpPr txBox="1"/>
          <p:nvPr/>
        </p:nvSpPr>
        <p:spPr>
          <a:xfrm>
            <a:off x="225460" y="3652014"/>
            <a:ext cx="86395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For every read, we select the alignments with best mapping-score (ms).</a:t>
            </a: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>
              <a:solidFill>
                <a:prstClr val="black"/>
              </a:solidFill>
              <a:latin typeface="Arial" panose="020B0604020202020204"/>
            </a:endParaRPr>
          </a:p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There can be multiple alignments with best ms (Align equally well) and MAPQ0.</a:t>
            </a: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808BFA65-5E3E-65D6-02AC-1526047E63D2}"/>
              </a:ext>
            </a:extLst>
          </p:cNvPr>
          <p:cNvSpPr/>
          <p:nvPr/>
        </p:nvSpPr>
        <p:spPr>
          <a:xfrm>
            <a:off x="225460" y="573366"/>
            <a:ext cx="6342217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2. Selection of alignments with best mapping score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319190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1FCF87-45B2-B05F-CF34-DF3ED18A99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634CAA-B759-E609-61AD-4F111A62557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9E67DF5-0495-53C6-BDD5-37F8871893E8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HAPLOTYPE-SPECIFIC QUANTIFICATION</a:t>
            </a:r>
            <a:endParaRPr lang="en-US" sz="20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710B17D-EE17-6E1D-4CF3-EED75EEBEFFB}"/>
              </a:ext>
            </a:extLst>
          </p:cNvPr>
          <p:cNvGrpSpPr/>
          <p:nvPr/>
        </p:nvGrpSpPr>
        <p:grpSpPr>
          <a:xfrm>
            <a:off x="540862" y="2037243"/>
            <a:ext cx="1819656" cy="1546092"/>
            <a:chOff x="1395984" y="2361594"/>
            <a:chExt cx="1228344" cy="104392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6D48561-4129-D51A-4491-846A591B47E5}"/>
                </a:ext>
              </a:extLst>
            </p:cNvPr>
            <p:cNvSpPr/>
            <p:nvPr/>
          </p:nvSpPr>
          <p:spPr>
            <a:xfrm>
              <a:off x="1395984" y="2361594"/>
              <a:ext cx="1228344" cy="189582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Read 1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58B716E-FA78-5B55-FACE-24ED50B06899}"/>
                </a:ext>
              </a:extLst>
            </p:cNvPr>
            <p:cNvSpPr/>
            <p:nvPr/>
          </p:nvSpPr>
          <p:spPr>
            <a:xfrm>
              <a:off x="1395984" y="2637201"/>
              <a:ext cx="1228344" cy="189582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Read 2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F65BF10-1BE5-3745-9ED1-DCFA7CC77A6E}"/>
                </a:ext>
              </a:extLst>
            </p:cNvPr>
            <p:cNvSpPr/>
            <p:nvPr/>
          </p:nvSpPr>
          <p:spPr>
            <a:xfrm>
              <a:off x="1395984" y="2912808"/>
              <a:ext cx="1228344" cy="189582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Read 3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38ACFACA-AE5B-C290-3D2B-9E1169B22DF3}"/>
                </a:ext>
              </a:extLst>
            </p:cNvPr>
            <p:cNvSpPr/>
            <p:nvPr/>
          </p:nvSpPr>
          <p:spPr>
            <a:xfrm>
              <a:off x="1395984" y="3215939"/>
              <a:ext cx="1228344" cy="189582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Read 4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10D1045-A958-BEC0-A1B8-947D21CE5594}"/>
              </a:ext>
            </a:extLst>
          </p:cNvPr>
          <p:cNvGrpSpPr/>
          <p:nvPr/>
        </p:nvGrpSpPr>
        <p:grpSpPr>
          <a:xfrm>
            <a:off x="2442814" y="1605608"/>
            <a:ext cx="3941064" cy="2588705"/>
            <a:chOff x="3538728" y="2224319"/>
            <a:chExt cx="3941064" cy="2588705"/>
          </a:xfrm>
        </p:grpSpPr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F82B5E4-FC6D-F447-03C2-1C6F2A163A84}"/>
                </a:ext>
              </a:extLst>
            </p:cNvPr>
            <p:cNvCxnSpPr/>
            <p:nvPr/>
          </p:nvCxnSpPr>
          <p:spPr>
            <a:xfrm flipV="1">
              <a:off x="3538728" y="2408986"/>
              <a:ext cx="1929384" cy="1020014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0243D13-07A7-84DF-8149-F541FB17B72A}"/>
                </a:ext>
              </a:extLst>
            </p:cNvPr>
            <p:cNvSpPr/>
            <p:nvPr/>
          </p:nvSpPr>
          <p:spPr>
            <a:xfrm>
              <a:off x="5550408" y="2224319"/>
              <a:ext cx="1929384" cy="36933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T" dirty="0"/>
                <a:t>Haplotype 1 (H1)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7B104A8-FCAC-7DD1-5895-E826F41839DC}"/>
                </a:ext>
              </a:extLst>
            </p:cNvPr>
            <p:cNvSpPr/>
            <p:nvPr/>
          </p:nvSpPr>
          <p:spPr>
            <a:xfrm>
              <a:off x="5550408" y="3244333"/>
              <a:ext cx="1929384" cy="36933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T" dirty="0"/>
                <a:t>Haplotype 2 (H2)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B2D01889-82DC-A237-0F89-8F697E680B62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28" y="3429000"/>
              <a:ext cx="1929384" cy="0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FD920ED-3E2B-F872-45A0-B2521DAB5C15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28" y="3428999"/>
              <a:ext cx="1929384" cy="1020014"/>
            </a:xfrm>
            <a:prstGeom prst="straightConnector1">
              <a:avLst/>
            </a:prstGeom>
            <a:ln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FD42288-F2FF-F9D6-6A53-96B0B3204E50}"/>
                </a:ext>
              </a:extLst>
            </p:cNvPr>
            <p:cNvSpPr/>
            <p:nvPr/>
          </p:nvSpPr>
          <p:spPr>
            <a:xfrm>
              <a:off x="5550408" y="4264347"/>
              <a:ext cx="1929384" cy="54867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IT" dirty="0"/>
                <a:t>Gene specific (GS)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7791A661-0B93-E7BB-0823-8F4BC0192221}"/>
              </a:ext>
            </a:extLst>
          </p:cNvPr>
          <p:cNvSpPr/>
          <p:nvPr/>
        </p:nvSpPr>
        <p:spPr>
          <a:xfrm>
            <a:off x="6699280" y="2127385"/>
            <a:ext cx="1546867" cy="369333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/>
              <a:t>Multimapping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787E0CE-178E-E72D-65BF-EEA1A5A88E41}"/>
              </a:ext>
            </a:extLst>
          </p:cNvPr>
          <p:cNvSpPr/>
          <p:nvPr/>
        </p:nvSpPr>
        <p:spPr>
          <a:xfrm>
            <a:off x="6699280" y="3135628"/>
            <a:ext cx="1546867" cy="369333"/>
          </a:xfrm>
          <a:prstGeom prst="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dirty="0"/>
              <a:t>Multigene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49A858A-AF6C-2A04-40FD-3C7396DD3609}"/>
              </a:ext>
            </a:extLst>
          </p:cNvPr>
          <p:cNvSpPr txBox="1"/>
          <p:nvPr/>
        </p:nvSpPr>
        <p:spPr>
          <a:xfrm>
            <a:off x="86312" y="646039"/>
            <a:ext cx="6297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Goal: classify reads in groups and quantify them by gene</a:t>
            </a:r>
          </a:p>
        </p:txBody>
      </p:sp>
    </p:spTree>
    <p:extLst>
      <p:ext uri="{BB962C8B-B14F-4D97-AF65-F5344CB8AC3E}">
        <p14:creationId xmlns:p14="http://schemas.microsoft.com/office/powerpoint/2010/main" val="104983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929C50-C3E7-10BE-9292-047812668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9DF956F-D7A1-9DC6-6A83-07C2B996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0AA9673F-1CC6-779E-70A8-F572928B6750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HAPLOTYPE-SPECIFIC QUANTIFICATION</a:t>
            </a:r>
            <a:endParaRPr lang="en-US" sz="2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6636D80-8B65-3531-AA5F-D88132E9B213}"/>
              </a:ext>
            </a:extLst>
          </p:cNvPr>
          <p:cNvGrpSpPr/>
          <p:nvPr/>
        </p:nvGrpSpPr>
        <p:grpSpPr>
          <a:xfrm>
            <a:off x="993369" y="1249850"/>
            <a:ext cx="7157262" cy="1929289"/>
            <a:chOff x="2753472" y="1740145"/>
            <a:chExt cx="7219033" cy="18028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1DEA1F9-7123-2B2E-B987-78081F9E470B}"/>
                </a:ext>
              </a:extLst>
            </p:cNvPr>
            <p:cNvSpPr/>
            <p:nvPr/>
          </p:nvSpPr>
          <p:spPr>
            <a:xfrm>
              <a:off x="6091313" y="1740145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39613A0-0454-50FF-AC4E-86CF40C79440}"/>
                </a:ext>
              </a:extLst>
            </p:cNvPr>
            <p:cNvSpPr/>
            <p:nvPr/>
          </p:nvSpPr>
          <p:spPr>
            <a:xfrm>
              <a:off x="6629977" y="3356375"/>
              <a:ext cx="3342528" cy="186660"/>
            </a:xfrm>
            <a:prstGeom prst="rect">
              <a:avLst/>
            </a:prstGeom>
            <a:solidFill>
              <a:srgbClr val="FF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3C7D4C9-638C-4498-24FB-CB79EE17B4D2}"/>
                </a:ext>
              </a:extLst>
            </p:cNvPr>
            <p:cNvSpPr/>
            <p:nvPr/>
          </p:nvSpPr>
          <p:spPr>
            <a:xfrm>
              <a:off x="2753472" y="3356375"/>
              <a:ext cx="3342528" cy="18666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71CD438-D6E6-2CCC-2B6A-0AFC465AD002}"/>
                </a:ext>
              </a:extLst>
            </p:cNvPr>
            <p:cNvSpPr/>
            <p:nvPr/>
          </p:nvSpPr>
          <p:spPr>
            <a:xfrm>
              <a:off x="3092311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34AB94B8-FE7E-FC06-CC3C-2776A7C04579}"/>
                </a:ext>
              </a:extLst>
            </p:cNvPr>
            <p:cNvSpPr/>
            <p:nvPr/>
          </p:nvSpPr>
          <p:spPr>
            <a:xfrm>
              <a:off x="6899309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160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D382426C-AA25-E34E-9EE9-533E1F0DC09F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 flipH="1">
              <a:off x="3361643" y="1964355"/>
              <a:ext cx="3003689" cy="109717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B04BA32-5C61-19EC-FDDB-1B14431D8904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6365332" y="1960473"/>
              <a:ext cx="803309" cy="110106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4519B17-E970-8959-780F-A51BEBFEF31E}"/>
              </a:ext>
            </a:extLst>
          </p:cNvPr>
          <p:cNvSpPr txBox="1"/>
          <p:nvPr/>
        </p:nvSpPr>
        <p:spPr>
          <a:xfrm>
            <a:off x="225460" y="4037726"/>
            <a:ext cx="8639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We can use a quantification tool to assign the alignments: FeatureCounts, Isoquant, Oarfish, etc.</a:t>
            </a: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E60BAC7C-60FA-484C-733A-B5658EDE07D6}"/>
              </a:ext>
            </a:extLst>
          </p:cNvPr>
          <p:cNvSpPr/>
          <p:nvPr/>
        </p:nvSpPr>
        <p:spPr>
          <a:xfrm>
            <a:off x="225460" y="573366"/>
            <a:ext cx="579765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1. Assignment of alignments to genes/isoforms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4D2177-A642-B20C-D829-BC4B9AB84DC1}"/>
              </a:ext>
            </a:extLst>
          </p:cNvPr>
          <p:cNvSpPr txBox="1"/>
          <p:nvPr/>
        </p:nvSpPr>
        <p:spPr>
          <a:xfrm>
            <a:off x="1141963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1DA5AB7-1A25-4FCA-A9EA-F593D809D984}"/>
              </a:ext>
            </a:extLst>
          </p:cNvPr>
          <p:cNvSpPr txBox="1"/>
          <p:nvPr/>
        </p:nvSpPr>
        <p:spPr>
          <a:xfrm>
            <a:off x="2215541" y="3128142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9E95EF-066E-0DA7-4D53-E627C01F3910}"/>
              </a:ext>
            </a:extLst>
          </p:cNvPr>
          <p:cNvSpPr txBox="1"/>
          <p:nvPr/>
        </p:nvSpPr>
        <p:spPr>
          <a:xfrm>
            <a:off x="3289119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AA12B6-B8DE-8B43-66D5-19ECFB0DF4BF}"/>
              </a:ext>
            </a:extLst>
          </p:cNvPr>
          <p:cNvSpPr txBox="1"/>
          <p:nvPr/>
        </p:nvSpPr>
        <p:spPr>
          <a:xfrm>
            <a:off x="4946138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7E6DDB-2609-8FE9-C643-40FB649474E2}"/>
              </a:ext>
            </a:extLst>
          </p:cNvPr>
          <p:cNvSpPr txBox="1"/>
          <p:nvPr/>
        </p:nvSpPr>
        <p:spPr>
          <a:xfrm>
            <a:off x="6019716" y="3128142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5FF7B7-5A63-3E06-A422-27B8707066DE}"/>
              </a:ext>
            </a:extLst>
          </p:cNvPr>
          <p:cNvSpPr txBox="1"/>
          <p:nvPr/>
        </p:nvSpPr>
        <p:spPr>
          <a:xfrm>
            <a:off x="7093294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GeneC</a:t>
            </a:r>
          </a:p>
        </p:txBody>
      </p:sp>
    </p:spTree>
    <p:extLst>
      <p:ext uri="{BB962C8B-B14F-4D97-AF65-F5344CB8AC3E}">
        <p14:creationId xmlns:p14="http://schemas.microsoft.com/office/powerpoint/2010/main" val="1447611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6F2C6-0F8F-E3BB-B074-09530C0587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6C46ED6-DD9A-4344-9745-E713AD4625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1FB3E53-FF89-F354-9F91-161AD1368765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HAPLOTYPE-SPECIFIC QUANTIFICATION</a:t>
            </a:r>
            <a:endParaRPr lang="en-US" sz="2000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9C096B0F-DBC9-5DAA-D29E-8B22C9B50AE4}"/>
              </a:ext>
            </a:extLst>
          </p:cNvPr>
          <p:cNvGrpSpPr/>
          <p:nvPr/>
        </p:nvGrpSpPr>
        <p:grpSpPr>
          <a:xfrm>
            <a:off x="993369" y="1249850"/>
            <a:ext cx="7157262" cy="1929289"/>
            <a:chOff x="2753472" y="1740145"/>
            <a:chExt cx="7219033" cy="180289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04C6C921-61B8-73D2-CD11-A0D2BE7DE38F}"/>
                </a:ext>
              </a:extLst>
            </p:cNvPr>
            <p:cNvSpPr/>
            <p:nvPr/>
          </p:nvSpPr>
          <p:spPr>
            <a:xfrm>
              <a:off x="6091313" y="1740145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4304963-C4A1-1D67-29FD-BCEB7A6BCEEA}"/>
                </a:ext>
              </a:extLst>
            </p:cNvPr>
            <p:cNvSpPr/>
            <p:nvPr/>
          </p:nvSpPr>
          <p:spPr>
            <a:xfrm>
              <a:off x="6629977" y="3356375"/>
              <a:ext cx="3342528" cy="186660"/>
            </a:xfrm>
            <a:prstGeom prst="rect">
              <a:avLst/>
            </a:prstGeom>
            <a:solidFill>
              <a:srgbClr val="FF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095D732-EA74-A8E3-CD86-BED9363888D1}"/>
                </a:ext>
              </a:extLst>
            </p:cNvPr>
            <p:cNvSpPr/>
            <p:nvPr/>
          </p:nvSpPr>
          <p:spPr>
            <a:xfrm>
              <a:off x="2753472" y="3356375"/>
              <a:ext cx="3342528" cy="186660"/>
            </a:xfrm>
            <a:prstGeom prst="rect">
              <a:avLst/>
            </a:prstGeom>
            <a:solidFill>
              <a:srgbClr val="4472C4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T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91C6BC3-3952-BB2B-3BDB-1DBC814C8EAE}"/>
                </a:ext>
              </a:extLst>
            </p:cNvPr>
            <p:cNvSpPr/>
            <p:nvPr/>
          </p:nvSpPr>
          <p:spPr>
            <a:xfrm>
              <a:off x="3092311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2C0DF60-AE29-869C-3FE8-B3A7079E323A}"/>
                </a:ext>
              </a:extLst>
            </p:cNvPr>
            <p:cNvSpPr/>
            <p:nvPr/>
          </p:nvSpPr>
          <p:spPr>
            <a:xfrm>
              <a:off x="6899309" y="3061533"/>
              <a:ext cx="538664" cy="186660"/>
            </a:xfrm>
            <a:prstGeom prst="rect">
              <a:avLst/>
            </a:prstGeom>
            <a:solidFill>
              <a:sysClr val="windowText" lastClr="00000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5209BDA-1845-0FED-20A5-435D1C0FE63E}"/>
                </a:ext>
              </a:extLst>
            </p:cNvPr>
            <p:cNvCxnSpPr>
              <a:cxnSpLocks/>
              <a:endCxn id="16" idx="0"/>
            </p:cNvCxnSpPr>
            <p:nvPr/>
          </p:nvCxnSpPr>
          <p:spPr>
            <a:xfrm flipH="1">
              <a:off x="3361643" y="1964355"/>
              <a:ext cx="3003689" cy="1097178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3572664F-6E0E-3CD5-040D-AF81703DC3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>
              <a:off x="6365332" y="1960473"/>
              <a:ext cx="803309" cy="1101060"/>
            </a:xfrm>
            <a:prstGeom prst="straightConnector1">
              <a:avLst/>
            </a:prstGeom>
            <a:noFill/>
            <a:ln w="6350" cap="flat" cmpd="sng" algn="ctr">
              <a:solidFill>
                <a:sysClr val="windowText" lastClr="000000"/>
              </a:solidFill>
              <a:prstDash val="solid"/>
              <a:miter lim="800000"/>
              <a:tailEnd type="triangle"/>
            </a:ln>
            <a:effectLst/>
          </p:spPr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0BA0C8BA-634D-6E39-84FF-ABE04592461F}"/>
              </a:ext>
            </a:extLst>
          </p:cNvPr>
          <p:cNvSpPr txBox="1"/>
          <p:nvPr/>
        </p:nvSpPr>
        <p:spPr>
          <a:xfrm>
            <a:off x="225460" y="4037726"/>
            <a:ext cx="86395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defTabSz="91440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>
                <a:solidFill>
                  <a:prstClr val="black"/>
                </a:solidFill>
                <a:latin typeface="Arial" panose="020B0604020202020204"/>
              </a:rPr>
              <a:t>We can use a quantification tool to assign the alignments: FeatureCounts, Isoquant, Oarfish, etc.</a:t>
            </a:r>
          </a:p>
        </p:txBody>
      </p:sp>
      <p:sp>
        <p:nvSpPr>
          <p:cNvPr id="31" name="Text 2">
            <a:extLst>
              <a:ext uri="{FF2B5EF4-FFF2-40B4-BE49-F238E27FC236}">
                <a16:creationId xmlns:a16="http://schemas.microsoft.com/office/drawing/2014/main" id="{7495C119-6F2C-3166-4E41-611FED4A6B4C}"/>
              </a:ext>
            </a:extLst>
          </p:cNvPr>
          <p:cNvSpPr/>
          <p:nvPr/>
        </p:nvSpPr>
        <p:spPr>
          <a:xfrm>
            <a:off x="225460" y="573366"/>
            <a:ext cx="306365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2. Classification of reads</a:t>
            </a:r>
            <a:endParaRPr 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4DE91D-D17A-EF62-EC48-63B1F927A6B2}"/>
              </a:ext>
            </a:extLst>
          </p:cNvPr>
          <p:cNvSpPr txBox="1"/>
          <p:nvPr/>
        </p:nvSpPr>
        <p:spPr>
          <a:xfrm>
            <a:off x="1141963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F9A277-FA4A-C5E0-20DA-A9DEA1CBFD20}"/>
              </a:ext>
            </a:extLst>
          </p:cNvPr>
          <p:cNvSpPr txBox="1"/>
          <p:nvPr/>
        </p:nvSpPr>
        <p:spPr>
          <a:xfrm>
            <a:off x="2215541" y="3128142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976D05-4F07-71EF-4A47-A9A2C88DBCAC}"/>
              </a:ext>
            </a:extLst>
          </p:cNvPr>
          <p:cNvSpPr txBox="1"/>
          <p:nvPr/>
        </p:nvSpPr>
        <p:spPr>
          <a:xfrm>
            <a:off x="3289119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12076F-7DB8-7809-1134-B42959F5F145}"/>
              </a:ext>
            </a:extLst>
          </p:cNvPr>
          <p:cNvSpPr txBox="1"/>
          <p:nvPr/>
        </p:nvSpPr>
        <p:spPr>
          <a:xfrm>
            <a:off x="4946138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899E397-4D16-FB17-A1E8-99C4E4A7E106}"/>
              </a:ext>
            </a:extLst>
          </p:cNvPr>
          <p:cNvSpPr txBox="1"/>
          <p:nvPr/>
        </p:nvSpPr>
        <p:spPr>
          <a:xfrm>
            <a:off x="6019716" y="3128142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19DDF57-B033-B823-5C71-2C954962F082}"/>
              </a:ext>
            </a:extLst>
          </p:cNvPr>
          <p:cNvSpPr txBox="1"/>
          <p:nvPr/>
        </p:nvSpPr>
        <p:spPr>
          <a:xfrm>
            <a:off x="7093294" y="3125628"/>
            <a:ext cx="9087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GeneC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DA31D13-15A2-B083-7EE6-FBEA6FF33505}"/>
              </a:ext>
            </a:extLst>
          </p:cNvPr>
          <p:cNvCxnSpPr/>
          <p:nvPr/>
        </p:nvCxnSpPr>
        <p:spPr>
          <a:xfrm>
            <a:off x="4836704" y="1358669"/>
            <a:ext cx="1269507" cy="0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62876F0-8118-42B7-D779-956B05A12C36}"/>
              </a:ext>
            </a:extLst>
          </p:cNvPr>
          <p:cNvSpPr txBox="1"/>
          <p:nvPr/>
        </p:nvSpPr>
        <p:spPr>
          <a:xfrm>
            <a:off x="6019716" y="1169977"/>
            <a:ext cx="254437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600" b="1" dirty="0"/>
              <a:t>Gene specific read (GS)</a:t>
            </a:r>
          </a:p>
        </p:txBody>
      </p:sp>
    </p:spTree>
    <p:extLst>
      <p:ext uri="{BB962C8B-B14F-4D97-AF65-F5344CB8AC3E}">
        <p14:creationId xmlns:p14="http://schemas.microsoft.com/office/powerpoint/2010/main" val="567667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DF1DBA-A405-8F14-7F74-4818365BAB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2693E06-4053-1D26-5A19-92CD4949C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899423DC-6B81-1EA0-BB36-8A97FA242100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HAPLOTYPE-SPECIFIC QUANTIFICATION</a:t>
            </a:r>
            <a:endParaRPr lang="en-US" sz="2000" dirty="0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0F0F244-8621-DFB7-44C2-3812CAF194F5}"/>
              </a:ext>
            </a:extLst>
          </p:cNvPr>
          <p:cNvGrpSpPr/>
          <p:nvPr/>
        </p:nvGrpSpPr>
        <p:grpSpPr>
          <a:xfrm>
            <a:off x="993369" y="1404876"/>
            <a:ext cx="7157262" cy="1848651"/>
            <a:chOff x="993369" y="1618045"/>
            <a:chExt cx="7157262" cy="184865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943BA7FA-67AD-24C4-F713-90B32F647E01}"/>
                </a:ext>
              </a:extLst>
            </p:cNvPr>
            <p:cNvGrpSpPr/>
            <p:nvPr/>
          </p:nvGrpSpPr>
          <p:grpSpPr>
            <a:xfrm>
              <a:off x="993369" y="2663881"/>
              <a:ext cx="7157262" cy="515260"/>
              <a:chOff x="2753472" y="3061533"/>
              <a:chExt cx="7219033" cy="48150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966C2C75-9591-8A1C-95FE-40E893B997B7}"/>
                  </a:ext>
                </a:extLst>
              </p:cNvPr>
              <p:cNvSpPr/>
              <p:nvPr/>
            </p:nvSpPr>
            <p:spPr>
              <a:xfrm>
                <a:off x="6629977" y="3356375"/>
                <a:ext cx="3342528" cy="186660"/>
              </a:xfrm>
              <a:prstGeom prst="rect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769F4D7-3699-6B01-1583-1581804B1A17}"/>
                  </a:ext>
                </a:extLst>
              </p:cNvPr>
              <p:cNvSpPr/>
              <p:nvPr/>
            </p:nvSpPr>
            <p:spPr>
              <a:xfrm>
                <a:off x="2753472" y="3356375"/>
                <a:ext cx="3342528" cy="186660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3FA0DCB-2139-AC32-6CF0-C88CA708EA0E}"/>
                  </a:ext>
                </a:extLst>
              </p:cNvPr>
              <p:cNvSpPr/>
              <p:nvPr/>
            </p:nvSpPr>
            <p:spPr>
              <a:xfrm>
                <a:off x="3092311" y="3061533"/>
                <a:ext cx="538664" cy="186660"/>
              </a:xfrm>
              <a:prstGeom prst="rect">
                <a:avLst/>
              </a:prstGeom>
              <a:solidFill>
                <a:srgbClr val="00B05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T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GS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42E9873-8651-07E4-FBBF-522330F74EBA}"/>
                  </a:ext>
                </a:extLst>
              </p:cNvPr>
              <p:cNvSpPr/>
              <p:nvPr/>
            </p:nvSpPr>
            <p:spPr>
              <a:xfrm>
                <a:off x="6899309" y="3061533"/>
                <a:ext cx="538664" cy="186660"/>
              </a:xfrm>
              <a:prstGeom prst="rect">
                <a:avLst/>
              </a:prstGeom>
              <a:solidFill>
                <a:srgbClr val="00B05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T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GS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11D4FDA-747C-95EC-E068-F337859E87FB}"/>
                </a:ext>
              </a:extLst>
            </p:cNvPr>
            <p:cNvSpPr txBox="1"/>
            <p:nvPr/>
          </p:nvSpPr>
          <p:spPr>
            <a:xfrm>
              <a:off x="1141963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24B76B3-B194-6A67-F654-0A6997920AE4}"/>
                </a:ext>
              </a:extLst>
            </p:cNvPr>
            <p:cNvSpPr txBox="1"/>
            <p:nvPr/>
          </p:nvSpPr>
          <p:spPr>
            <a:xfrm>
              <a:off x="2215541" y="3128142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7FE141-0E32-1D7D-5894-17E7DE2F13B3}"/>
                </a:ext>
              </a:extLst>
            </p:cNvPr>
            <p:cNvSpPr txBox="1"/>
            <p:nvPr/>
          </p:nvSpPr>
          <p:spPr>
            <a:xfrm>
              <a:off x="3289119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2AFEF28-6392-E460-EE55-ED9E18D61723}"/>
                </a:ext>
              </a:extLst>
            </p:cNvPr>
            <p:cNvSpPr txBox="1"/>
            <p:nvPr/>
          </p:nvSpPr>
          <p:spPr>
            <a:xfrm>
              <a:off x="4946138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1EF2EC7-0564-05B3-665E-0A668580A3A9}"/>
                </a:ext>
              </a:extLst>
            </p:cNvPr>
            <p:cNvSpPr txBox="1"/>
            <p:nvPr/>
          </p:nvSpPr>
          <p:spPr>
            <a:xfrm>
              <a:off x="6019716" y="3128142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GeneB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C271CE2-4AD4-919A-542C-2475D7EB0EE7}"/>
                </a:ext>
              </a:extLst>
            </p:cNvPr>
            <p:cNvSpPr txBox="1"/>
            <p:nvPr/>
          </p:nvSpPr>
          <p:spPr>
            <a:xfrm>
              <a:off x="7093294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GeneC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F545F75-7626-510A-1D79-668F16DBCA3C}"/>
                </a:ext>
              </a:extLst>
            </p:cNvPr>
            <p:cNvSpPr/>
            <p:nvPr/>
          </p:nvSpPr>
          <p:spPr>
            <a:xfrm>
              <a:off x="1329307" y="2389283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6DEE07C-5F61-396D-99AC-D1F785816DE0}"/>
                </a:ext>
              </a:extLst>
            </p:cNvPr>
            <p:cNvSpPr/>
            <p:nvPr/>
          </p:nvSpPr>
          <p:spPr>
            <a:xfrm>
              <a:off x="5103730" y="2389398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8E6B17A-4C03-1B9F-71BB-89C6C7F5D8A6}"/>
                </a:ext>
              </a:extLst>
            </p:cNvPr>
            <p:cNvSpPr/>
            <p:nvPr/>
          </p:nvSpPr>
          <p:spPr>
            <a:xfrm>
              <a:off x="2383304" y="2663880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15C4103-3A80-3D38-03F6-EE22E6202FFF}"/>
                </a:ext>
              </a:extLst>
            </p:cNvPr>
            <p:cNvSpPr/>
            <p:nvPr/>
          </p:nvSpPr>
          <p:spPr>
            <a:xfrm>
              <a:off x="2562712" y="2391401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EA9EDA7-F0E7-964A-2824-628C6600576F}"/>
                </a:ext>
              </a:extLst>
            </p:cNvPr>
            <p:cNvSpPr/>
            <p:nvPr/>
          </p:nvSpPr>
          <p:spPr>
            <a:xfrm>
              <a:off x="3476463" y="2663879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H1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87214B4-C62F-C3F1-43D7-9B4B0BED113D}"/>
                </a:ext>
              </a:extLst>
            </p:cNvPr>
            <p:cNvSpPr/>
            <p:nvPr/>
          </p:nvSpPr>
          <p:spPr>
            <a:xfrm>
              <a:off x="3663809" y="2396715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F01F13E-E90A-BCB4-6029-70C533AFA049}"/>
                </a:ext>
              </a:extLst>
            </p:cNvPr>
            <p:cNvSpPr/>
            <p:nvPr/>
          </p:nvSpPr>
          <p:spPr>
            <a:xfrm>
              <a:off x="2260912" y="2132362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GS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B3B469E-2920-4577-4210-69F2410E8C69}"/>
                </a:ext>
              </a:extLst>
            </p:cNvPr>
            <p:cNvSpPr/>
            <p:nvPr/>
          </p:nvSpPr>
          <p:spPr>
            <a:xfrm>
              <a:off x="3412326" y="2132361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B8796920-137F-FBB3-D5E2-3894A131777D}"/>
                </a:ext>
              </a:extLst>
            </p:cNvPr>
            <p:cNvSpPr/>
            <p:nvPr/>
          </p:nvSpPr>
          <p:spPr>
            <a:xfrm>
              <a:off x="4011186" y="2131422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21A27B82-1D47-B864-2423-AD529900B74C}"/>
                </a:ext>
              </a:extLst>
            </p:cNvPr>
            <p:cNvSpPr/>
            <p:nvPr/>
          </p:nvSpPr>
          <p:spPr>
            <a:xfrm>
              <a:off x="6159405" y="2663878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D3DB3FC-AF3E-45B6-01B0-D3D0A7A11F10}"/>
                </a:ext>
              </a:extLst>
            </p:cNvPr>
            <p:cNvSpPr/>
            <p:nvPr/>
          </p:nvSpPr>
          <p:spPr>
            <a:xfrm>
              <a:off x="6159404" y="2396714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A266CD1-AD05-3B03-27A6-481D87CFFF08}"/>
                </a:ext>
              </a:extLst>
            </p:cNvPr>
            <p:cNvSpPr/>
            <p:nvPr/>
          </p:nvSpPr>
          <p:spPr>
            <a:xfrm>
              <a:off x="6159403" y="2139082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69145AA-C9D6-B39F-5893-F15FC04D4A22}"/>
                </a:ext>
              </a:extLst>
            </p:cNvPr>
            <p:cNvSpPr/>
            <p:nvPr/>
          </p:nvSpPr>
          <p:spPr>
            <a:xfrm>
              <a:off x="6159403" y="1876684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9CCE72BA-526A-BBDA-11AE-2D5B3C59D39F}"/>
                </a:ext>
              </a:extLst>
            </p:cNvPr>
            <p:cNvSpPr/>
            <p:nvPr/>
          </p:nvSpPr>
          <p:spPr>
            <a:xfrm>
              <a:off x="6159403" y="1618045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FBA4E02-D739-8CA0-F35B-5C8C6913546A}"/>
                </a:ext>
              </a:extLst>
            </p:cNvPr>
            <p:cNvSpPr/>
            <p:nvPr/>
          </p:nvSpPr>
          <p:spPr>
            <a:xfrm>
              <a:off x="7279466" y="2663878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H2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38" name="Text 2">
            <a:extLst>
              <a:ext uri="{FF2B5EF4-FFF2-40B4-BE49-F238E27FC236}">
                <a16:creationId xmlns:a16="http://schemas.microsoft.com/office/drawing/2014/main" id="{23B37B71-57C0-13D9-64BD-FAC0EE8F1A3B}"/>
              </a:ext>
            </a:extLst>
          </p:cNvPr>
          <p:cNvSpPr/>
          <p:nvPr/>
        </p:nvSpPr>
        <p:spPr>
          <a:xfrm>
            <a:off x="225460" y="573366"/>
            <a:ext cx="306365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2. Classification of reads</a:t>
            </a:r>
            <a:endParaRPr lang="en-US" sz="2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C8B75E2-424F-A857-7B08-C6CF49194B4E}"/>
              </a:ext>
            </a:extLst>
          </p:cNvPr>
          <p:cNvSpPr txBox="1"/>
          <p:nvPr/>
        </p:nvSpPr>
        <p:spPr>
          <a:xfrm>
            <a:off x="993369" y="3690661"/>
            <a:ext cx="76463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buClr>
                <a:srgbClr val="FF8C00"/>
              </a:buClr>
            </a:pPr>
            <a:r>
              <a:rPr lang="en-IT" sz="1600" dirty="0">
                <a:solidFill>
                  <a:prstClr val="black"/>
                </a:solidFill>
                <a:latin typeface="Arial" panose="020B0604020202020204"/>
              </a:rPr>
              <a:t>H1 - H1_multimapping - H1_multigene - H1_multimapping_multigene</a:t>
            </a:r>
          </a:p>
          <a:p>
            <a:pPr algn="ctr" defTabSz="914400">
              <a:buClr>
                <a:srgbClr val="FF8C00"/>
              </a:buClr>
            </a:pPr>
            <a:r>
              <a:rPr lang="en-IT" sz="1600" dirty="0">
                <a:solidFill>
                  <a:prstClr val="black"/>
                </a:solidFill>
                <a:latin typeface="Arial" panose="020B0604020202020204"/>
              </a:rPr>
              <a:t>H2 - H2_multimapping - H2_multigene - H2_multimapping_multigene</a:t>
            </a:r>
          </a:p>
          <a:p>
            <a:pPr algn="ctr" defTabSz="914400">
              <a:buClr>
                <a:srgbClr val="FF8C00"/>
              </a:buClr>
            </a:pPr>
            <a:r>
              <a:rPr lang="en-IT" sz="1600" dirty="0">
                <a:solidFill>
                  <a:prstClr val="black"/>
                </a:solidFill>
                <a:latin typeface="Arial" panose="020B0604020202020204"/>
              </a:rPr>
              <a:t>GS - GS _multimapping - GS _multigene - GS _multimapping_multigene</a:t>
            </a:r>
          </a:p>
          <a:p>
            <a:pPr algn="ctr" defTabSz="914400">
              <a:buClr>
                <a:srgbClr val="FF8C00"/>
              </a:buClr>
            </a:pPr>
            <a:r>
              <a:rPr lang="en-IT" sz="1600" dirty="0">
                <a:solidFill>
                  <a:prstClr val="black"/>
                </a:solidFill>
                <a:latin typeface="Arial" panose="020B0604020202020204"/>
              </a:rPr>
              <a:t>Non-haplotype-specific_complex - Non-haplotype-specific_complex_multimapping</a:t>
            </a:r>
          </a:p>
        </p:txBody>
      </p:sp>
    </p:spTree>
    <p:extLst>
      <p:ext uri="{BB962C8B-B14F-4D97-AF65-F5344CB8AC3E}">
        <p14:creationId xmlns:p14="http://schemas.microsoft.com/office/powerpoint/2010/main" val="356061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758CFD-26CC-39B2-BB2A-24EF9C944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BC6131-6851-DEA7-8D86-240DDF298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B70D2BC4-5A06-7107-F901-384D3DD874BC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HAPLOTYPE-SPECIFIC QUANTIFICATION</a:t>
            </a:r>
            <a:endParaRPr lang="en-US" sz="20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B473CDF6-1AC7-830C-30C2-C263BE6D1AE9}"/>
              </a:ext>
            </a:extLst>
          </p:cNvPr>
          <p:cNvGrpSpPr/>
          <p:nvPr/>
        </p:nvGrpSpPr>
        <p:grpSpPr>
          <a:xfrm>
            <a:off x="993369" y="1180723"/>
            <a:ext cx="7157262" cy="1848651"/>
            <a:chOff x="993369" y="1618045"/>
            <a:chExt cx="7157262" cy="184865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2B21B8BA-A1AF-FA64-5075-6A992B5C3E7F}"/>
                </a:ext>
              </a:extLst>
            </p:cNvPr>
            <p:cNvGrpSpPr/>
            <p:nvPr/>
          </p:nvGrpSpPr>
          <p:grpSpPr>
            <a:xfrm>
              <a:off x="993369" y="2663881"/>
              <a:ext cx="7157262" cy="515260"/>
              <a:chOff x="2753472" y="3061533"/>
              <a:chExt cx="7219033" cy="481502"/>
            </a:xfrm>
          </p:grpSpPr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0D380199-ECDF-B029-4EDD-5B1A942043F1}"/>
                  </a:ext>
                </a:extLst>
              </p:cNvPr>
              <p:cNvSpPr/>
              <p:nvPr/>
            </p:nvSpPr>
            <p:spPr>
              <a:xfrm>
                <a:off x="6629977" y="3356375"/>
                <a:ext cx="3342528" cy="186660"/>
              </a:xfrm>
              <a:prstGeom prst="rect">
                <a:avLst/>
              </a:prstGeom>
              <a:solidFill>
                <a:srgbClr val="FF000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549AA5F9-C2E8-94AF-7FC3-4132025A3B68}"/>
                  </a:ext>
                </a:extLst>
              </p:cNvPr>
              <p:cNvSpPr/>
              <p:nvPr/>
            </p:nvSpPr>
            <p:spPr>
              <a:xfrm>
                <a:off x="2753472" y="3356375"/>
                <a:ext cx="3342528" cy="186660"/>
              </a:xfrm>
              <a:prstGeom prst="rect">
                <a:avLst/>
              </a:prstGeom>
              <a:solidFill>
                <a:srgbClr val="4472C4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T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endParaRP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C35694F-7FE1-E44C-C088-161AE650335E}"/>
                  </a:ext>
                </a:extLst>
              </p:cNvPr>
              <p:cNvSpPr/>
              <p:nvPr/>
            </p:nvSpPr>
            <p:spPr>
              <a:xfrm>
                <a:off x="3092311" y="3061533"/>
                <a:ext cx="538664" cy="186660"/>
              </a:xfrm>
              <a:prstGeom prst="rect">
                <a:avLst/>
              </a:prstGeom>
              <a:solidFill>
                <a:srgbClr val="00B05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T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GS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84B9DEC6-B129-BD29-801F-BD989A97F5D0}"/>
                  </a:ext>
                </a:extLst>
              </p:cNvPr>
              <p:cNvSpPr/>
              <p:nvPr/>
            </p:nvSpPr>
            <p:spPr>
              <a:xfrm>
                <a:off x="6899309" y="3061533"/>
                <a:ext cx="538664" cy="186660"/>
              </a:xfrm>
              <a:prstGeom prst="rect">
                <a:avLst/>
              </a:prstGeom>
              <a:solidFill>
                <a:srgbClr val="00B050"/>
              </a:solidFill>
              <a:ln w="12700" cap="flat" cmpd="sng" algn="ctr">
                <a:solidFill>
                  <a:srgbClr val="4472C4">
                    <a:shade val="15000"/>
                  </a:srgbClr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IT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Arial" panose="020B0604020202020204"/>
                    <a:ea typeface="+mn-ea"/>
                    <a:cs typeface="+mn-cs"/>
                  </a:rPr>
                  <a:t>GS</a:t>
                </a:r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FC136AB-9832-EFC6-CAF3-3AA52DC12597}"/>
                </a:ext>
              </a:extLst>
            </p:cNvPr>
            <p:cNvSpPr txBox="1"/>
            <p:nvPr/>
          </p:nvSpPr>
          <p:spPr>
            <a:xfrm>
              <a:off x="1141963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GeneA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FFAE91F-519C-BBE7-C597-F570A9C5924E}"/>
                </a:ext>
              </a:extLst>
            </p:cNvPr>
            <p:cNvSpPr txBox="1"/>
            <p:nvPr/>
          </p:nvSpPr>
          <p:spPr>
            <a:xfrm>
              <a:off x="2215541" y="3128142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62397E4-F9BF-B31F-1D2C-C3EDCA0DC991}"/>
                </a:ext>
              </a:extLst>
            </p:cNvPr>
            <p:cNvSpPr txBox="1"/>
            <p:nvPr/>
          </p:nvSpPr>
          <p:spPr>
            <a:xfrm>
              <a:off x="3289119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GeneC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0A0B20F-4965-F2F5-E7D1-381913EC3859}"/>
                </a:ext>
              </a:extLst>
            </p:cNvPr>
            <p:cNvSpPr txBox="1"/>
            <p:nvPr/>
          </p:nvSpPr>
          <p:spPr>
            <a:xfrm>
              <a:off x="4946138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GeneA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AC2BCB3-7EDA-810B-E353-5914D8A205B2}"/>
                </a:ext>
              </a:extLst>
            </p:cNvPr>
            <p:cNvSpPr txBox="1"/>
            <p:nvPr/>
          </p:nvSpPr>
          <p:spPr>
            <a:xfrm>
              <a:off x="6019716" y="3128142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GeneB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89766C6-E3E6-AEB5-540E-852BC38E6F3E}"/>
                </a:ext>
              </a:extLst>
            </p:cNvPr>
            <p:cNvSpPr txBox="1"/>
            <p:nvPr/>
          </p:nvSpPr>
          <p:spPr>
            <a:xfrm>
              <a:off x="7093294" y="3125628"/>
              <a:ext cx="9087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600" b="1" dirty="0"/>
                <a:t>GeneC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C7EB2D-FC65-756A-3C29-F21A0121B90F}"/>
                </a:ext>
              </a:extLst>
            </p:cNvPr>
            <p:cNvSpPr/>
            <p:nvPr/>
          </p:nvSpPr>
          <p:spPr>
            <a:xfrm>
              <a:off x="1329307" y="2389283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5663993-28EE-FA56-117B-22CC14D3BC45}"/>
                </a:ext>
              </a:extLst>
            </p:cNvPr>
            <p:cNvSpPr/>
            <p:nvPr/>
          </p:nvSpPr>
          <p:spPr>
            <a:xfrm>
              <a:off x="5103730" y="2389398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D8C2A36-D207-55A1-0338-4EBE90325DE0}"/>
                </a:ext>
              </a:extLst>
            </p:cNvPr>
            <p:cNvSpPr/>
            <p:nvPr/>
          </p:nvSpPr>
          <p:spPr>
            <a:xfrm>
              <a:off x="2383304" y="2663880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136D8A7-50E1-E14D-F17C-90F32B77E8DE}"/>
                </a:ext>
              </a:extLst>
            </p:cNvPr>
            <p:cNvSpPr/>
            <p:nvPr/>
          </p:nvSpPr>
          <p:spPr>
            <a:xfrm>
              <a:off x="2562712" y="2391401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8996CA2-E5AA-F737-822E-8A3CA0C4E2C1}"/>
                </a:ext>
              </a:extLst>
            </p:cNvPr>
            <p:cNvSpPr/>
            <p:nvPr/>
          </p:nvSpPr>
          <p:spPr>
            <a:xfrm>
              <a:off x="3476463" y="2663879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H1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8171CBF9-6F89-EC8F-197B-121795707866}"/>
                </a:ext>
              </a:extLst>
            </p:cNvPr>
            <p:cNvSpPr/>
            <p:nvPr/>
          </p:nvSpPr>
          <p:spPr>
            <a:xfrm>
              <a:off x="3663809" y="2396715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0F342C3-68C9-A0D4-F86D-DA7F770269A0}"/>
                </a:ext>
              </a:extLst>
            </p:cNvPr>
            <p:cNvSpPr/>
            <p:nvPr/>
          </p:nvSpPr>
          <p:spPr>
            <a:xfrm>
              <a:off x="2260912" y="2132362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GS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99E5D6A-5ADF-458D-93A7-2F81B689D4DA}"/>
                </a:ext>
              </a:extLst>
            </p:cNvPr>
            <p:cNvSpPr/>
            <p:nvPr/>
          </p:nvSpPr>
          <p:spPr>
            <a:xfrm>
              <a:off x="3412326" y="2132361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E2C88A0-BD64-99A4-B718-F22F0247B610}"/>
                </a:ext>
              </a:extLst>
            </p:cNvPr>
            <p:cNvSpPr/>
            <p:nvPr/>
          </p:nvSpPr>
          <p:spPr>
            <a:xfrm>
              <a:off x="4011186" y="2131422"/>
              <a:ext cx="534055" cy="199747"/>
            </a:xfrm>
            <a:prstGeom prst="rect">
              <a:avLst/>
            </a:prstGeom>
            <a:solidFill>
              <a:srgbClr val="0070C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H1</a:t>
              </a: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D02F7C1-6656-0928-E829-D2A6DFDFDF22}"/>
                </a:ext>
              </a:extLst>
            </p:cNvPr>
            <p:cNvSpPr/>
            <p:nvPr/>
          </p:nvSpPr>
          <p:spPr>
            <a:xfrm>
              <a:off x="6159405" y="2663878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D2BF00A-B801-EBE2-3AAF-F0B07814C8EE}"/>
                </a:ext>
              </a:extLst>
            </p:cNvPr>
            <p:cNvSpPr/>
            <p:nvPr/>
          </p:nvSpPr>
          <p:spPr>
            <a:xfrm>
              <a:off x="6159404" y="2396714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7587774-2310-630B-4479-6070277B28EA}"/>
                </a:ext>
              </a:extLst>
            </p:cNvPr>
            <p:cNvSpPr/>
            <p:nvPr/>
          </p:nvSpPr>
          <p:spPr>
            <a:xfrm>
              <a:off x="6159403" y="2139082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7F79771-FBE0-918B-881A-8BE1CDC14EF9}"/>
                </a:ext>
              </a:extLst>
            </p:cNvPr>
            <p:cNvSpPr/>
            <p:nvPr/>
          </p:nvSpPr>
          <p:spPr>
            <a:xfrm>
              <a:off x="6159403" y="1876684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H2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3F59CCF-AAF0-1EBC-2660-E394916C614D}"/>
                </a:ext>
              </a:extLst>
            </p:cNvPr>
            <p:cNvSpPr/>
            <p:nvPr/>
          </p:nvSpPr>
          <p:spPr>
            <a:xfrm>
              <a:off x="6159403" y="1618045"/>
              <a:ext cx="534055" cy="199747"/>
            </a:xfrm>
            <a:prstGeom prst="rect">
              <a:avLst/>
            </a:prstGeom>
            <a:solidFill>
              <a:srgbClr val="00B050"/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IT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+mn-ea"/>
                  <a:cs typeface="+mn-cs"/>
                </a:rPr>
                <a:t>GS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E2D6C5B-65E6-4BDB-C9C7-E22B3B74CFE1}"/>
                </a:ext>
              </a:extLst>
            </p:cNvPr>
            <p:cNvSpPr/>
            <p:nvPr/>
          </p:nvSpPr>
          <p:spPr>
            <a:xfrm>
              <a:off x="7279466" y="2663878"/>
              <a:ext cx="534055" cy="19974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12700" cap="flat" cmpd="sng" algn="ctr">
              <a:solidFill>
                <a:srgbClr val="4472C4">
                  <a:shade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IT" sz="1200" kern="0" dirty="0">
                  <a:solidFill>
                    <a:prstClr val="white"/>
                  </a:solidFill>
                  <a:latin typeface="Arial" panose="020B0604020202020204"/>
                </a:rPr>
                <a:t>H2</a:t>
              </a:r>
              <a:endParaRPr kumimoji="0" lang="en-IT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endParaRPr>
            </a:p>
          </p:txBody>
        </p:sp>
      </p:grpSp>
      <p:sp>
        <p:nvSpPr>
          <p:cNvPr id="38" name="Text 2">
            <a:extLst>
              <a:ext uri="{FF2B5EF4-FFF2-40B4-BE49-F238E27FC236}">
                <a16:creationId xmlns:a16="http://schemas.microsoft.com/office/drawing/2014/main" id="{4BCE1D5D-E85F-2876-3A1E-87938A461BC6}"/>
              </a:ext>
            </a:extLst>
          </p:cNvPr>
          <p:cNvSpPr/>
          <p:nvPr/>
        </p:nvSpPr>
        <p:spPr>
          <a:xfrm>
            <a:off x="225461" y="573366"/>
            <a:ext cx="2157844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3. Quantification</a:t>
            </a:r>
            <a:endParaRPr lang="en-US" sz="2000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B9527DDB-CAF6-C950-110F-91954811F6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741254"/>
              </p:ext>
            </p:extLst>
          </p:nvPr>
        </p:nvGraphicFramePr>
        <p:xfrm>
          <a:off x="2763489" y="3446493"/>
          <a:ext cx="4623328" cy="1499360"/>
        </p:xfrm>
        <a:graphic>
          <a:graphicData uri="http://schemas.openxmlformats.org/drawingml/2006/table">
            <a:tbl>
              <a:tblPr/>
              <a:tblGrid>
                <a:gridCol w="1155832">
                  <a:extLst>
                    <a:ext uri="{9D8B030D-6E8A-4147-A177-3AD203B41FA5}">
                      <a16:colId xmlns:a16="http://schemas.microsoft.com/office/drawing/2014/main" val="74275786"/>
                    </a:ext>
                  </a:extLst>
                </a:gridCol>
                <a:gridCol w="1155832">
                  <a:extLst>
                    <a:ext uri="{9D8B030D-6E8A-4147-A177-3AD203B41FA5}">
                      <a16:colId xmlns:a16="http://schemas.microsoft.com/office/drawing/2014/main" val="605784573"/>
                    </a:ext>
                  </a:extLst>
                </a:gridCol>
                <a:gridCol w="1155832">
                  <a:extLst>
                    <a:ext uri="{9D8B030D-6E8A-4147-A177-3AD203B41FA5}">
                      <a16:colId xmlns:a16="http://schemas.microsoft.com/office/drawing/2014/main" val="1860351630"/>
                    </a:ext>
                  </a:extLst>
                </a:gridCol>
                <a:gridCol w="1155832">
                  <a:extLst>
                    <a:ext uri="{9D8B030D-6E8A-4147-A177-3AD203B41FA5}">
                      <a16:colId xmlns:a16="http://schemas.microsoft.com/office/drawing/2014/main" val="2782272259"/>
                    </a:ext>
                  </a:extLst>
                </a:gridCol>
              </a:tblGrid>
              <a:tr h="299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Gene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H1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H2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800" b="1" i="0" u="none" strike="noStrike" dirty="0">
                          <a:solidFill>
                            <a:srgbClr val="FFFFFF"/>
                          </a:solidFill>
                          <a:effectLst/>
                          <a:latin typeface="Aptos Narrow" panose="020B0004020202020204" pitchFamily="34" charset="0"/>
                        </a:rPr>
                        <a:t>GS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56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8556350"/>
                  </a:ext>
                </a:extLst>
              </a:tr>
              <a:tr h="299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125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0421344"/>
                  </a:ext>
                </a:extLst>
              </a:tr>
              <a:tr h="299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490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9683427"/>
                  </a:ext>
                </a:extLst>
              </a:tr>
              <a:tr h="299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C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800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6032032"/>
                  </a:ext>
                </a:extLst>
              </a:tr>
              <a:tr h="299872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30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700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IT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5608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69951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1763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4053A27-D344-1F0B-2A47-F0C0ABA1310F}"/>
              </a:ext>
            </a:extLst>
          </p:cNvPr>
          <p:cNvSpPr/>
          <p:nvPr/>
        </p:nvSpPr>
        <p:spPr>
          <a:xfrm>
            <a:off x="3905036" y="1661274"/>
            <a:ext cx="1405365" cy="363626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363" b="1" dirty="0">
                <a:solidFill>
                  <a:srgbClr val="FF8C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Day 3</a:t>
            </a:r>
            <a:endParaRPr lang="en-US" sz="2363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E0AA74CB-B0BF-204E-FD1A-688FEC67A981}"/>
              </a:ext>
            </a:extLst>
          </p:cNvPr>
          <p:cNvSpPr/>
          <p:nvPr/>
        </p:nvSpPr>
        <p:spPr>
          <a:xfrm>
            <a:off x="1067293" y="2264536"/>
            <a:ext cx="7080852" cy="45012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925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 analysis</a:t>
            </a:r>
            <a:endParaRPr lang="en-US" sz="2925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22F088C1-AB94-D31E-46C6-F08A2BC165D8}"/>
              </a:ext>
            </a:extLst>
          </p:cNvPr>
          <p:cNvSpPr/>
          <p:nvPr/>
        </p:nvSpPr>
        <p:spPr>
          <a:xfrm>
            <a:off x="1490767" y="3183213"/>
            <a:ext cx="6233902" cy="242374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575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Allele-specific expression – fundamentals and methodology</a:t>
            </a:r>
            <a:endParaRPr lang="en-US" sz="1575" dirty="0"/>
          </a:p>
        </p:txBody>
      </p:sp>
    </p:spTree>
    <p:extLst>
      <p:ext uri="{BB962C8B-B14F-4D97-AF65-F5344CB8AC3E}">
        <p14:creationId xmlns:p14="http://schemas.microsoft.com/office/powerpoint/2010/main" val="15134475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584B58-7D9E-9CCF-A87B-3BCBD3C96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CEBAB91-A490-1275-76BC-EC9C0B552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922" y="72390"/>
            <a:ext cx="7882304" cy="340289"/>
          </a:xfrm>
        </p:spPr>
        <p:txBody>
          <a:bodyPr/>
          <a:lstStyle/>
          <a:p>
            <a:r>
              <a:rPr lang="en-GB" sz="2000" dirty="0"/>
              <a:t>QUALITY CONTROL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A97FD7E-E7D6-6E08-8A25-35B2F94A52BB}"/>
              </a:ext>
            </a:extLst>
          </p:cNvPr>
          <p:cNvGrpSpPr/>
          <p:nvPr/>
        </p:nvGrpSpPr>
        <p:grpSpPr>
          <a:xfrm>
            <a:off x="6649279" y="711874"/>
            <a:ext cx="2651487" cy="1927800"/>
            <a:chOff x="6437396" y="293252"/>
            <a:chExt cx="3448958" cy="2711426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3E1DD005-7EC3-4F8C-3BB1-B40EF25FF3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t="32513" b="35112"/>
            <a:stretch/>
          </p:blipFill>
          <p:spPr>
            <a:xfrm>
              <a:off x="6451266" y="293252"/>
              <a:ext cx="2866528" cy="2376784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9B9DC79-0A5C-A59C-2997-B2436325F8B5}"/>
                </a:ext>
              </a:extLst>
            </p:cNvPr>
            <p:cNvSpPr txBox="1"/>
            <p:nvPr/>
          </p:nvSpPr>
          <p:spPr>
            <a:xfrm>
              <a:off x="6437396" y="2619099"/>
              <a:ext cx="3448958" cy="3855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100" dirty="0"/>
                <a:t>Allelic ratios (hap1/total counts) 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1343C06E-83BE-4FFC-33DC-E85BF460EE1A}"/>
              </a:ext>
            </a:extLst>
          </p:cNvPr>
          <p:cNvSpPr txBox="1"/>
          <p:nvPr/>
        </p:nvSpPr>
        <p:spPr>
          <a:xfrm>
            <a:off x="0" y="1239508"/>
            <a:ext cx="683579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/>
              <a:t>Low expressed genes.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/>
              <a:t>High multimapping ratio: low haplotype-specific signal.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/>
              <a:t>High number of multigene assigned reads.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dirty="0"/>
              <a:t>Mapping bias: Is there a strong bias to one of the haplotypes?</a:t>
            </a:r>
          </a:p>
        </p:txBody>
      </p:sp>
      <p:pic>
        <p:nvPicPr>
          <p:cNvPr id="12" name="Picture 11" descr="A graph of a number of numbers&#10;&#10;AI-generated content may be incorrect.">
            <a:extLst>
              <a:ext uri="{FF2B5EF4-FFF2-40B4-BE49-F238E27FC236}">
                <a16:creationId xmlns:a16="http://schemas.microsoft.com/office/drawing/2014/main" id="{D1D5140D-2C3E-AD85-9B24-09EB6BF77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7623" y="2807382"/>
            <a:ext cx="2234753" cy="203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573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1221C-80FF-8960-3BD4-2C3BCBF9B7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E103C6-048C-12E4-4FFE-3734B5D74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416F465-2E8E-F3F6-5305-6E2F23D1C6D8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ASE TESTING</a:t>
            </a:r>
            <a:endParaRPr lang="en-US" sz="20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0913DEA8-7756-CFDA-0428-4D19CB92C4EF}"/>
              </a:ext>
            </a:extLst>
          </p:cNvPr>
          <p:cNvSpPr/>
          <p:nvPr/>
        </p:nvSpPr>
        <p:spPr>
          <a:xfrm>
            <a:off x="138936" y="1482455"/>
            <a:ext cx="2002028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70C0"/>
                </a:solidFill>
                <a:latin typeface="Arial" pitchFamily="34" charset="0"/>
                <a:cs typeface="Arial" pitchFamily="34" charset="-120"/>
              </a:rPr>
              <a:t>Binomial testing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EC7D4CD-6788-5CE8-5E5D-CD5912F37D1B}"/>
              </a:ext>
            </a:extLst>
          </p:cNvPr>
          <p:cNvSpPr txBox="1"/>
          <p:nvPr/>
        </p:nvSpPr>
        <p:spPr>
          <a:xfrm>
            <a:off x="2323764" y="1043053"/>
            <a:ext cx="361216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Null hypothesis: equal frequency from haplotypes.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sz="14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Limitation: overdispersion.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sz="14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Tools: LongcallR, LORALS, MBASED...</a:t>
            </a:r>
          </a:p>
        </p:txBody>
      </p:sp>
      <p:sp>
        <p:nvSpPr>
          <p:cNvPr id="7" name="Text 2">
            <a:extLst>
              <a:ext uri="{FF2B5EF4-FFF2-40B4-BE49-F238E27FC236}">
                <a16:creationId xmlns:a16="http://schemas.microsoft.com/office/drawing/2014/main" id="{4C0CD591-BE27-9345-B618-D42AE61615C0}"/>
              </a:ext>
            </a:extLst>
          </p:cNvPr>
          <p:cNvSpPr/>
          <p:nvPr/>
        </p:nvSpPr>
        <p:spPr>
          <a:xfrm>
            <a:off x="0" y="3593564"/>
            <a:ext cx="227989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70C0"/>
                </a:solidFill>
                <a:latin typeface="Arial" pitchFamily="34" charset="0"/>
                <a:cs typeface="Arial" pitchFamily="34" charset="-120"/>
              </a:rPr>
              <a:t>Bayesian model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49BA7DF-C33E-6537-794C-481E858C570D}"/>
              </a:ext>
            </a:extLst>
          </p:cNvPr>
          <p:cNvSpPr txBox="1"/>
          <p:nvPr/>
        </p:nvSpPr>
        <p:spPr>
          <a:xfrm>
            <a:off x="2323764" y="3054954"/>
            <a:ext cx="361216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Uses a prior distribution (genotype data or flat prior).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sz="14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MCMC to calculate probability from posterior distribution.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IT" sz="14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Tools: IDP-ASE, BYASE, Skelly....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C704D08-71E2-AC7B-B695-0015B7469B30}"/>
              </a:ext>
            </a:extLst>
          </p:cNvPr>
          <p:cNvGrpSpPr/>
          <p:nvPr/>
        </p:nvGrpSpPr>
        <p:grpSpPr>
          <a:xfrm>
            <a:off x="6487341" y="877125"/>
            <a:ext cx="2276061" cy="1826213"/>
            <a:chOff x="6208396" y="967367"/>
            <a:chExt cx="2352755" cy="2258288"/>
          </a:xfrm>
        </p:grpSpPr>
        <p:pic>
          <p:nvPicPr>
            <p:cNvPr id="11" name="Picture 10" descr="A bar graph with blue and orange bars&#10;&#10;AI-generated content may be incorrect.">
              <a:extLst>
                <a:ext uri="{FF2B5EF4-FFF2-40B4-BE49-F238E27FC236}">
                  <a16:creationId xmlns:a16="http://schemas.microsoft.com/office/drawing/2014/main" id="{D82659FA-49F8-D38C-C691-05BF2B2A9B0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3385" t="4514" r="4992"/>
            <a:stretch/>
          </p:blipFill>
          <p:spPr>
            <a:xfrm>
              <a:off x="6208396" y="967367"/>
              <a:ext cx="2352755" cy="195381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2F5446C-4084-0624-55A7-B5349E7A1FF1}"/>
                </a:ext>
              </a:extLst>
            </p:cNvPr>
            <p:cNvSpPr txBox="1"/>
            <p:nvPr/>
          </p:nvSpPr>
          <p:spPr>
            <a:xfrm>
              <a:off x="6482022" y="2921179"/>
              <a:ext cx="2079129" cy="304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 err="1">
                  <a:solidFill>
                    <a:srgbClr val="595959"/>
                  </a:solidFill>
                  <a:effectLst/>
                </a:rPr>
                <a:t>Glinos</a:t>
              </a:r>
              <a:r>
                <a:rPr lang="en-GB" sz="1000" dirty="0">
                  <a:solidFill>
                    <a:srgbClr val="595959"/>
                  </a:solidFill>
                  <a:effectLst/>
                </a:rPr>
                <a:t> D et al., Nature. 2022</a:t>
              </a:r>
            </a:p>
          </p:txBody>
        </p:sp>
      </p:grpSp>
      <p:pic>
        <p:nvPicPr>
          <p:cNvPr id="12" name="Picture 11" descr="A comparison of normal distribution&#10;&#10;AI-generated content may be incorrect.">
            <a:extLst>
              <a:ext uri="{FF2B5EF4-FFF2-40B4-BE49-F238E27FC236}">
                <a16:creationId xmlns:a16="http://schemas.microsoft.com/office/drawing/2014/main" id="{814D4156-5DD2-ED02-2E31-F622178483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1026" y="3075097"/>
            <a:ext cx="2848692" cy="156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8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  <p:bldP spid="7" grpId="0" animBg="1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3DECA9-4FCB-5A8A-7FB6-C214BAD03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85867D-DD37-046D-95DB-03A59A6675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4401EF8-C15E-D1AD-E814-5042F6D0B402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ASE TESTING</a:t>
            </a:r>
            <a:endParaRPr lang="en-US" sz="2000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84B2FB8-AC9A-F7BF-7BC3-729700B30540}"/>
              </a:ext>
            </a:extLst>
          </p:cNvPr>
          <p:cNvGrpSpPr/>
          <p:nvPr/>
        </p:nvGrpSpPr>
        <p:grpSpPr>
          <a:xfrm>
            <a:off x="-15869" y="1623527"/>
            <a:ext cx="4832336" cy="2469254"/>
            <a:chOff x="1482755" y="1560442"/>
            <a:chExt cx="6729479" cy="2870518"/>
          </a:xfrm>
        </p:grpSpPr>
        <p:pic>
          <p:nvPicPr>
            <p:cNvPr id="15" name="Picture 14" descr="A graph and formulas on a white background&#10;&#10;AI-generated content may be incorrect.">
              <a:extLst>
                <a:ext uri="{FF2B5EF4-FFF2-40B4-BE49-F238E27FC236}">
                  <a16:creationId xmlns:a16="http://schemas.microsoft.com/office/drawing/2014/main" id="{CC628760-21DB-F55C-5020-FEF7F2891A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23199" y="1560442"/>
              <a:ext cx="6048592" cy="2584285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8F4712C-A254-DFC7-5345-E6A69882B94D}"/>
                </a:ext>
              </a:extLst>
            </p:cNvPr>
            <p:cNvSpPr txBox="1"/>
            <p:nvPr/>
          </p:nvSpPr>
          <p:spPr>
            <a:xfrm>
              <a:off x="1482755" y="4144727"/>
              <a:ext cx="6729479" cy="2862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00" dirty="0">
                  <a:solidFill>
                    <a:srgbClr val="595959"/>
                  </a:solidFill>
                  <a:effectLst/>
                </a:rPr>
                <a:t>Based on </a:t>
              </a:r>
              <a:r>
                <a:rPr lang="en-GB" sz="1000" dirty="0" err="1">
                  <a:solidFill>
                    <a:srgbClr val="595959"/>
                  </a:solidFill>
                  <a:effectLst/>
                </a:rPr>
                <a:t>Isotools</a:t>
              </a:r>
              <a:r>
                <a:rPr lang="en-GB" sz="1000" dirty="0">
                  <a:solidFill>
                    <a:srgbClr val="595959"/>
                  </a:solidFill>
                  <a:effectLst/>
                </a:rPr>
                <a:t> differential splicing test. Lienhard, M et al., Bioinformatics. 2023</a:t>
              </a:r>
            </a:p>
          </p:txBody>
        </p:sp>
      </p:grpSp>
      <p:sp>
        <p:nvSpPr>
          <p:cNvPr id="18" name="Text 2">
            <a:extLst>
              <a:ext uri="{FF2B5EF4-FFF2-40B4-BE49-F238E27FC236}">
                <a16:creationId xmlns:a16="http://schemas.microsoft.com/office/drawing/2014/main" id="{1F4F7CD1-135B-EDC8-50BC-47A34EDAAFB6}"/>
              </a:ext>
            </a:extLst>
          </p:cNvPr>
          <p:cNvSpPr/>
          <p:nvPr/>
        </p:nvSpPr>
        <p:spPr>
          <a:xfrm>
            <a:off x="1305" y="579866"/>
            <a:ext cx="6699121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 err="1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Polyase</a:t>
            </a: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: allele-specific expression in polyploid plants</a:t>
            </a:r>
            <a:endParaRPr lang="en-US" sz="2000" dirty="0"/>
          </a:p>
        </p:txBody>
      </p:sp>
      <p:pic>
        <p:nvPicPr>
          <p:cNvPr id="20" name="Picture 19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6E9E3195-CB99-A318-2279-E93004B131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1320" y="2906072"/>
            <a:ext cx="2403350" cy="1794565"/>
          </a:xfrm>
          <a:prstGeom prst="rect">
            <a:avLst/>
          </a:prstGeom>
        </p:spPr>
      </p:pic>
      <p:pic>
        <p:nvPicPr>
          <p:cNvPr id="22" name="Picture 21" descr="A graph with blue dots&#10;&#10;AI-generated content may be incorrect.">
            <a:extLst>
              <a:ext uri="{FF2B5EF4-FFF2-40B4-BE49-F238E27FC236}">
                <a16:creationId xmlns:a16="http://schemas.microsoft.com/office/drawing/2014/main" id="{1176D7E3-499F-71E9-3A63-7296D5D75C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1320" y="1056445"/>
            <a:ext cx="2403350" cy="1794565"/>
          </a:xfrm>
          <a:prstGeom prst="rect">
            <a:avLst/>
          </a:prstGeom>
        </p:spPr>
      </p:pic>
      <p:sp>
        <p:nvSpPr>
          <p:cNvPr id="23" name="Text 2">
            <a:extLst>
              <a:ext uri="{FF2B5EF4-FFF2-40B4-BE49-F238E27FC236}">
                <a16:creationId xmlns:a16="http://schemas.microsoft.com/office/drawing/2014/main" id="{B858F691-9D7A-A4EB-BCC0-9601A08675CD}"/>
              </a:ext>
            </a:extLst>
          </p:cNvPr>
          <p:cNvSpPr/>
          <p:nvPr/>
        </p:nvSpPr>
        <p:spPr>
          <a:xfrm>
            <a:off x="4941667" y="1830616"/>
            <a:ext cx="1689653" cy="246221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0070C0"/>
                </a:solidFill>
                <a:latin typeface="Arial" pitchFamily="34" charset="0"/>
                <a:cs typeface="Arial" pitchFamily="34" charset="-120"/>
              </a:rPr>
              <a:t>Within condition</a:t>
            </a:r>
            <a:endParaRPr lang="en-US" sz="1600" dirty="0">
              <a:solidFill>
                <a:srgbClr val="0070C0"/>
              </a:solidFill>
            </a:endParaRPr>
          </a:p>
        </p:txBody>
      </p:sp>
      <p:sp>
        <p:nvSpPr>
          <p:cNvPr id="24" name="Text 2">
            <a:extLst>
              <a:ext uri="{FF2B5EF4-FFF2-40B4-BE49-F238E27FC236}">
                <a16:creationId xmlns:a16="http://schemas.microsoft.com/office/drawing/2014/main" id="{5B8FE833-80B0-10A4-4420-69789922B89A}"/>
              </a:ext>
            </a:extLst>
          </p:cNvPr>
          <p:cNvSpPr/>
          <p:nvPr/>
        </p:nvSpPr>
        <p:spPr>
          <a:xfrm>
            <a:off x="4957226" y="3557132"/>
            <a:ext cx="1658534" cy="49244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600" b="1" dirty="0">
                <a:solidFill>
                  <a:srgbClr val="0070C0"/>
                </a:solidFill>
                <a:latin typeface="Arial" pitchFamily="34" charset="0"/>
                <a:cs typeface="Arial" pitchFamily="34" charset="-120"/>
              </a:rPr>
              <a:t>Between conditions</a:t>
            </a:r>
            <a:endParaRPr lang="en-US" sz="1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06191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FEF90B-0608-E665-011D-5794D85FB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377833-3152-C273-C062-F7B164F519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4E7EE26-9CC6-8E51-280E-52A90F1F0D2E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FURTHER STEPS</a:t>
            </a:r>
            <a:endParaRPr lang="en-US" sz="200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495DB2E-3CD5-656B-1598-86E4B12AA961}"/>
              </a:ext>
            </a:extLst>
          </p:cNvPr>
          <p:cNvGrpSpPr/>
          <p:nvPr/>
        </p:nvGrpSpPr>
        <p:grpSpPr>
          <a:xfrm>
            <a:off x="857127" y="638946"/>
            <a:ext cx="3535473" cy="2338775"/>
            <a:chOff x="69692" y="620565"/>
            <a:chExt cx="3535473" cy="233877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8B9377E-6205-5A55-8348-927DB16DBE6E}"/>
                </a:ext>
              </a:extLst>
            </p:cNvPr>
            <p:cNvGrpSpPr/>
            <p:nvPr/>
          </p:nvGrpSpPr>
          <p:grpSpPr>
            <a:xfrm>
              <a:off x="165928" y="916234"/>
              <a:ext cx="3439237" cy="2043106"/>
              <a:chOff x="165928" y="2964406"/>
              <a:chExt cx="3439237" cy="2043106"/>
            </a:xfrm>
          </p:grpSpPr>
          <p:pic>
            <p:nvPicPr>
              <p:cNvPr id="6" name="Picture 5" descr="A graph of a bar graph&#10;&#10;AI-generated content may be incorrect.">
                <a:extLst>
                  <a:ext uri="{FF2B5EF4-FFF2-40B4-BE49-F238E27FC236}">
                    <a16:creationId xmlns:a16="http://schemas.microsoft.com/office/drawing/2014/main" id="{8F5730BB-3C72-F4EB-E96D-30855E5DF9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65928" y="2964406"/>
                <a:ext cx="3338487" cy="1839291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C64AD8B-DEDF-7994-CA7C-F7594042B774}"/>
                  </a:ext>
                </a:extLst>
              </p:cNvPr>
              <p:cNvSpPr txBox="1"/>
              <p:nvPr/>
            </p:nvSpPr>
            <p:spPr>
              <a:xfrm>
                <a:off x="1593810" y="4761291"/>
                <a:ext cx="201135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1000" dirty="0">
                    <a:solidFill>
                      <a:srgbClr val="595959"/>
                    </a:solidFill>
                    <a:effectLst/>
                  </a:rPr>
                  <a:t>Huang </a:t>
                </a:r>
                <a:r>
                  <a:rPr lang="en-GB" sz="1000" dirty="0">
                    <a:solidFill>
                      <a:srgbClr val="595959"/>
                    </a:solidFill>
                  </a:rPr>
                  <a:t>N</a:t>
                </a:r>
                <a:r>
                  <a:rPr lang="en-GB" sz="1000" dirty="0">
                    <a:solidFill>
                      <a:srgbClr val="595959"/>
                    </a:solidFill>
                    <a:effectLst/>
                  </a:rPr>
                  <a:t> et al., </a:t>
                </a:r>
                <a:r>
                  <a:rPr lang="en-GB" sz="1000" dirty="0" err="1">
                    <a:solidFill>
                      <a:srgbClr val="595959"/>
                    </a:solidFill>
                    <a:effectLst/>
                  </a:rPr>
                  <a:t>Biorxiv</a:t>
                </a:r>
                <a:r>
                  <a:rPr lang="en-GB" sz="1000" dirty="0">
                    <a:solidFill>
                      <a:srgbClr val="595959"/>
                    </a:solidFill>
                    <a:effectLst/>
                  </a:rPr>
                  <a:t>. 2025</a:t>
                </a:r>
              </a:p>
            </p:txBody>
          </p:sp>
        </p:grp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1AC4E82-5B14-3AD1-CA53-F44EB60103E3}"/>
                </a:ext>
              </a:extLst>
            </p:cNvPr>
            <p:cNvSpPr txBox="1"/>
            <p:nvPr/>
          </p:nvSpPr>
          <p:spPr>
            <a:xfrm>
              <a:off x="69692" y="620565"/>
              <a:ext cx="352606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400" dirty="0"/>
                <a:t>Differential allele-usage between isoforms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FF042B8-A460-82FC-6EDE-B0DD17D95FBB}"/>
              </a:ext>
            </a:extLst>
          </p:cNvPr>
          <p:cNvGrpSpPr/>
          <p:nvPr/>
        </p:nvGrpSpPr>
        <p:grpSpPr>
          <a:xfrm>
            <a:off x="4852152" y="657946"/>
            <a:ext cx="2691892" cy="2316763"/>
            <a:chOff x="3687101" y="620565"/>
            <a:chExt cx="2691892" cy="2316763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562C5ED-1BAB-9579-3EDC-965FBC25F3AF}"/>
                </a:ext>
              </a:extLst>
            </p:cNvPr>
            <p:cNvGrpSpPr/>
            <p:nvPr/>
          </p:nvGrpSpPr>
          <p:grpSpPr>
            <a:xfrm>
              <a:off x="3687101" y="916234"/>
              <a:ext cx="2691892" cy="2021094"/>
              <a:chOff x="3628041" y="2985179"/>
              <a:chExt cx="2691892" cy="2021094"/>
            </a:xfrm>
          </p:grpSpPr>
          <p:pic>
            <p:nvPicPr>
              <p:cNvPr id="9" name="Picture 8" descr="A green and pink circles with black numbers&#10;&#10;AI-generated content may be incorrect.">
                <a:extLst>
                  <a:ext uri="{FF2B5EF4-FFF2-40B4-BE49-F238E27FC236}">
                    <a16:creationId xmlns:a16="http://schemas.microsoft.com/office/drawing/2014/main" id="{09D77587-79A1-D9DC-044E-9FAD625190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28041" y="2985179"/>
                <a:ext cx="2691892" cy="1839181"/>
              </a:xfrm>
              <a:prstGeom prst="rect">
                <a:avLst/>
              </a:prstGeom>
            </p:spPr>
          </p:pic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F6B0FDA2-D9D4-707A-89C0-ECFAA070A9B8}"/>
                  </a:ext>
                </a:extLst>
              </p:cNvPr>
              <p:cNvSpPr txBox="1"/>
              <p:nvPr/>
            </p:nvSpPr>
            <p:spPr>
              <a:xfrm>
                <a:off x="3728791" y="4775441"/>
                <a:ext cx="2591142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sz="900" dirty="0">
                    <a:solidFill>
                      <a:srgbClr val="595959"/>
                    </a:solidFill>
                    <a:effectLst/>
                  </a:rPr>
                  <a:t>Liu </a:t>
                </a:r>
                <a:r>
                  <a:rPr lang="en-GB" sz="900" dirty="0">
                    <a:solidFill>
                      <a:srgbClr val="595959"/>
                    </a:solidFill>
                  </a:rPr>
                  <a:t>Y</a:t>
                </a:r>
                <a:r>
                  <a:rPr lang="en-GB" sz="900" dirty="0">
                    <a:solidFill>
                      <a:srgbClr val="595959"/>
                    </a:solidFill>
                    <a:effectLst/>
                  </a:rPr>
                  <a:t> et al., Genetics Selection Evolution. 2020</a:t>
                </a:r>
              </a:p>
            </p:txBody>
          </p:sp>
        </p:grp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BD8437C-7164-8888-6698-EE164D41E3A1}"/>
                </a:ext>
              </a:extLst>
            </p:cNvPr>
            <p:cNvSpPr txBox="1"/>
            <p:nvPr/>
          </p:nvSpPr>
          <p:spPr>
            <a:xfrm>
              <a:off x="3787851" y="620565"/>
              <a:ext cx="213392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400" dirty="0"/>
                <a:t>Validation of cis-eQTLs 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4F7A433-327A-E9EB-945B-0C88F67EC7C4}"/>
              </a:ext>
            </a:extLst>
          </p:cNvPr>
          <p:cNvSpPr txBox="1"/>
          <p:nvPr/>
        </p:nvSpPr>
        <p:spPr>
          <a:xfrm>
            <a:off x="89607" y="3259808"/>
            <a:ext cx="89647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sz="1600" dirty="0"/>
              <a:t>Combination of ASE with overall differential gene/isoform expression.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sz="1600" dirty="0"/>
              <a:t>Association of ASE with disease-related genetic variants detected with GWAS.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sz="1600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sz="1600" dirty="0"/>
              <a:t>Detection of cis-regulatory elements (genetic variants, DNA methylation, NMD, SCNAs).</a:t>
            </a:r>
          </a:p>
        </p:txBody>
      </p:sp>
    </p:spTree>
    <p:extLst>
      <p:ext uri="{BB962C8B-B14F-4D97-AF65-F5344CB8AC3E}">
        <p14:creationId xmlns:p14="http://schemas.microsoft.com/office/powerpoint/2010/main" val="273557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F976C-DA1C-0044-CC6E-1999A67342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F220E55-39B0-F2F1-98EB-446A0EC877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B5F1561-DF71-2239-B3DF-371FF9387FD2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TO REMEMBER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454FC7-1827-6A0A-DA39-C54D52849791}"/>
              </a:ext>
            </a:extLst>
          </p:cNvPr>
          <p:cNvSpPr txBox="1"/>
          <p:nvPr/>
        </p:nvSpPr>
        <p:spPr>
          <a:xfrm>
            <a:off x="0" y="1833086"/>
            <a:ext cx="906448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Which are the main strategies for read mapping?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Which metric can we use to evaluate alignment differences by read?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endParaRPr lang="en-GB" dirty="0"/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GB" dirty="0"/>
              <a:t>How can we perform a quality control of the data before ASE testing?</a:t>
            </a:r>
          </a:p>
        </p:txBody>
      </p:sp>
    </p:spTree>
    <p:extLst>
      <p:ext uri="{BB962C8B-B14F-4D97-AF65-F5344CB8AC3E}">
        <p14:creationId xmlns:p14="http://schemas.microsoft.com/office/powerpoint/2010/main" val="32304386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577903" y="1207936"/>
            <a:ext cx="2059605" cy="55721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925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Thank You!</a:t>
            </a:r>
            <a:endParaRPr lang="en-US" sz="2925" dirty="0"/>
          </a:p>
        </p:txBody>
      </p:sp>
      <p:sp>
        <p:nvSpPr>
          <p:cNvPr id="4" name="Shape 1"/>
          <p:cNvSpPr/>
          <p:nvPr/>
        </p:nvSpPr>
        <p:spPr>
          <a:xfrm>
            <a:off x="4143375" y="1908023"/>
            <a:ext cx="857250" cy="28575"/>
          </a:xfrm>
          <a:prstGeom prst="rect">
            <a:avLst/>
          </a:prstGeom>
          <a:solidFill>
            <a:srgbClr val="FF8C0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57625" y="2222348"/>
            <a:ext cx="1428750" cy="69880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289739" y="3135464"/>
            <a:ext cx="4635959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1350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For more information about the LongTREC Summer School:</a:t>
            </a:r>
            <a:endParaRPr lang="en-US" sz="1350" dirty="0"/>
          </a:p>
        </p:txBody>
      </p:sp>
      <p:sp>
        <p:nvSpPr>
          <p:cNvPr id="7" name="Text 3"/>
          <p:cNvSpPr/>
          <p:nvPr/>
        </p:nvSpPr>
        <p:spPr>
          <a:xfrm>
            <a:off x="3824278" y="3535514"/>
            <a:ext cx="1566853" cy="2571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1350" b="1" dirty="0">
                <a:solidFill>
                  <a:srgbClr val="FF8C00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https://longtrec.eu</a:t>
            </a:r>
            <a:endParaRPr lang="en-US" sz="13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FF3D52-750C-E0B2-8486-5237F5C0AB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4F1A5BC-7184-1FEA-C0C4-A35D7E9227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ED4E5491-28F0-EFC6-0FD0-E2C8B92A24B6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INDEX</a:t>
            </a:r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7A2F4D-272D-45C6-67A0-04D9EC2BC04B}"/>
              </a:ext>
            </a:extLst>
          </p:cNvPr>
          <p:cNvSpPr txBox="1"/>
          <p:nvPr/>
        </p:nvSpPr>
        <p:spPr>
          <a:xfrm>
            <a:off x="285749" y="760699"/>
            <a:ext cx="6345870" cy="378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Introduction to Allele specific expression.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Long-reads VS Short reads.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ASE analysis overview.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Haplotype assembly.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Read mapping to haplotype resolved assemblies.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Haplotype-specific quantification.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Quality control.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ASE testing.</a:t>
            </a:r>
          </a:p>
          <a:p>
            <a:pPr marL="342900" indent="-342900">
              <a:lnSpc>
                <a:spcPct val="150000"/>
              </a:lnSpc>
              <a:buClr>
                <a:srgbClr val="FF8C00"/>
              </a:buClr>
              <a:buAutoNum type="arabicPeriod"/>
            </a:pPr>
            <a:r>
              <a:rPr lang="en-IT" dirty="0"/>
              <a:t>Further steps.</a:t>
            </a:r>
          </a:p>
        </p:txBody>
      </p:sp>
    </p:spTree>
    <p:extLst>
      <p:ext uri="{BB962C8B-B14F-4D97-AF65-F5344CB8AC3E}">
        <p14:creationId xmlns:p14="http://schemas.microsoft.com/office/powerpoint/2010/main" val="22039009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178803-DCD6-07DA-5D6D-CB994B6F1E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64147B-09AB-6285-46D9-4C7CE7A64D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3FADB159-B0BE-2824-02D1-466510AA8A35}"/>
              </a:ext>
            </a:extLst>
          </p:cNvPr>
          <p:cNvSpPr/>
          <p:nvPr/>
        </p:nvSpPr>
        <p:spPr>
          <a:xfrm>
            <a:off x="285749" y="103287"/>
            <a:ext cx="5469007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WHAT IS ALLELE-SPECIFIC EXPRESSION?</a:t>
            </a:r>
            <a:endParaRPr lang="en-US" sz="2000" dirty="0"/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1896CD7F-05D0-660C-0203-918B5B94B649}"/>
              </a:ext>
            </a:extLst>
          </p:cNvPr>
          <p:cNvSpPr/>
          <p:nvPr/>
        </p:nvSpPr>
        <p:spPr>
          <a:xfrm>
            <a:off x="133997" y="630957"/>
            <a:ext cx="8876006" cy="55399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dirty="0"/>
              <a:t>- Quantification of the expression of of the different alleles present in a gene/transcript.</a:t>
            </a:r>
          </a:p>
          <a:p>
            <a:pPr marL="0" indent="0">
              <a:buNone/>
            </a:pPr>
            <a:r>
              <a:rPr lang="en-US" dirty="0"/>
              <a:t>- Allelic Imbalance (AI): unequal expression level between alleles.</a:t>
            </a:r>
          </a:p>
        </p:txBody>
      </p:sp>
      <p:pic>
        <p:nvPicPr>
          <p:cNvPr id="6" name="Picture 5" descr="A diagram of different types of expression&#10;&#10;AI-generated content may be incorrect.">
            <a:extLst>
              <a:ext uri="{FF2B5EF4-FFF2-40B4-BE49-F238E27FC236}">
                <a16:creationId xmlns:a16="http://schemas.microsoft.com/office/drawing/2014/main" id="{6E6426E8-C9A1-D75C-6B5C-618ADCE0C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5581"/>
            <a:ext cx="9144000" cy="2657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4122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35BBE26-FE4E-9074-9135-2834C8C6ED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BF3C652C-ECEC-4D72-9C20-EB87298BBA1D}"/>
              </a:ext>
            </a:extLst>
          </p:cNvPr>
          <p:cNvSpPr/>
          <p:nvPr/>
        </p:nvSpPr>
        <p:spPr>
          <a:xfrm>
            <a:off x="285749" y="103287"/>
            <a:ext cx="4435337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CAUSES OF ALLELIC IMBALANCE</a:t>
            </a:r>
            <a:endParaRPr lang="en-US" sz="2000" dirty="0"/>
          </a:p>
        </p:txBody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C70CBF26-4731-E06D-9840-D552D7EC65F1}"/>
              </a:ext>
            </a:extLst>
          </p:cNvPr>
          <p:cNvSpPr/>
          <p:nvPr/>
        </p:nvSpPr>
        <p:spPr>
          <a:xfrm>
            <a:off x="0" y="550893"/>
            <a:ext cx="914399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dirty="0"/>
              <a:t>Cis-regulatory mechanisms with epigenetic/genetic origin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C8A687E-9BCB-A42B-361F-6C1906F65C69}"/>
              </a:ext>
            </a:extLst>
          </p:cNvPr>
          <p:cNvGrpSpPr/>
          <p:nvPr/>
        </p:nvGrpSpPr>
        <p:grpSpPr>
          <a:xfrm>
            <a:off x="485383" y="1212270"/>
            <a:ext cx="3977196" cy="1542473"/>
            <a:chOff x="0" y="1029277"/>
            <a:chExt cx="3977196" cy="1542473"/>
          </a:xfrm>
        </p:grpSpPr>
        <p:sp>
          <p:nvSpPr>
            <p:cNvPr id="39" name="Text 2">
              <a:extLst>
                <a:ext uri="{FF2B5EF4-FFF2-40B4-BE49-F238E27FC236}">
                  <a16:creationId xmlns:a16="http://schemas.microsoft.com/office/drawing/2014/main" id="{6D47A630-6512-D26A-2116-387624F8BD14}"/>
                </a:ext>
              </a:extLst>
            </p:cNvPr>
            <p:cNvSpPr/>
            <p:nvPr/>
          </p:nvSpPr>
          <p:spPr>
            <a:xfrm>
              <a:off x="0" y="1029277"/>
              <a:ext cx="2281561" cy="2769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b="1" dirty="0">
                  <a:solidFill>
                    <a:srgbClr val="0047AB"/>
                  </a:solidFill>
                  <a:latin typeface="Arial" pitchFamily="34" charset="0"/>
                  <a:cs typeface="Arial" pitchFamily="34" charset="-120"/>
                </a:rPr>
                <a:t>Transcriptional level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5688F2B-E4D7-BE09-BBA9-C51DD4B232CB}"/>
                </a:ext>
              </a:extLst>
            </p:cNvPr>
            <p:cNvSpPr txBox="1"/>
            <p:nvPr/>
          </p:nvSpPr>
          <p:spPr>
            <a:xfrm>
              <a:off x="104424" y="1402199"/>
              <a:ext cx="3872772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Transcription factor binding site affinity.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Allele-specific DNA methylation.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Alternative-splicing.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Histone modification.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Somatic copy number variation (SCNAs).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138A685-4BD6-270B-B73B-E50776F40B56}"/>
              </a:ext>
            </a:extLst>
          </p:cNvPr>
          <p:cNvGrpSpPr/>
          <p:nvPr/>
        </p:nvGrpSpPr>
        <p:grpSpPr>
          <a:xfrm>
            <a:off x="485383" y="3211668"/>
            <a:ext cx="3359533" cy="1103939"/>
            <a:chOff x="0" y="3167174"/>
            <a:chExt cx="3359533" cy="1103939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94A087D-E755-6D9A-6428-DD583178E7D4}"/>
                </a:ext>
              </a:extLst>
            </p:cNvPr>
            <p:cNvSpPr txBox="1"/>
            <p:nvPr/>
          </p:nvSpPr>
          <p:spPr>
            <a:xfrm>
              <a:off x="104424" y="3532449"/>
              <a:ext cx="3255109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Non sense mediated decay (NMD).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RNA-binding proteins (RBP).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400" dirty="0"/>
                <a:t>mRNA translation rate.</a:t>
              </a:r>
            </a:p>
          </p:txBody>
        </p:sp>
        <p:sp>
          <p:nvSpPr>
            <p:cNvPr id="11" name="Text 2">
              <a:extLst>
                <a:ext uri="{FF2B5EF4-FFF2-40B4-BE49-F238E27FC236}">
                  <a16:creationId xmlns:a16="http://schemas.microsoft.com/office/drawing/2014/main" id="{20CA3276-D889-529F-D3EB-3AEB083C5D6B}"/>
                </a:ext>
              </a:extLst>
            </p:cNvPr>
            <p:cNvSpPr/>
            <p:nvPr/>
          </p:nvSpPr>
          <p:spPr>
            <a:xfrm>
              <a:off x="0" y="3167174"/>
              <a:ext cx="2796466" cy="2769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b="1" dirty="0">
                  <a:solidFill>
                    <a:srgbClr val="0047AB"/>
                  </a:solidFill>
                  <a:latin typeface="Arial" pitchFamily="34" charset="0"/>
                  <a:cs typeface="Arial" pitchFamily="34" charset="-120"/>
                </a:rPr>
                <a:t>Post-transcriptional level</a:t>
              </a:r>
              <a:endParaRPr lang="en-US" dirty="0"/>
            </a:p>
          </p:txBody>
        </p:sp>
      </p:grpSp>
      <p:pic>
        <p:nvPicPr>
          <p:cNvPr id="13" name="Picture 12" descr="A diagram of a genetic modification&#10;&#10;AI-generated content may be incorrect.">
            <a:extLst>
              <a:ext uri="{FF2B5EF4-FFF2-40B4-BE49-F238E27FC236}">
                <a16:creationId xmlns:a16="http://schemas.microsoft.com/office/drawing/2014/main" id="{370513DD-1BDC-62D8-9F7A-2258F3746B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9297"/>
          <a:stretch/>
        </p:blipFill>
        <p:spPr>
          <a:xfrm>
            <a:off x="4956628" y="1079599"/>
            <a:ext cx="3701989" cy="326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79E978-80D6-EC0F-4F83-8678D0BB402C}"/>
              </a:ext>
            </a:extLst>
          </p:cNvPr>
          <p:cNvSpPr txBox="1"/>
          <p:nvPr/>
        </p:nvSpPr>
        <p:spPr>
          <a:xfrm>
            <a:off x="6507333" y="4315607"/>
            <a:ext cx="2237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Castel et al., Genome Biology, 2015</a:t>
            </a:r>
            <a:endParaRPr lang="en-IT" sz="1000" dirty="0"/>
          </a:p>
        </p:txBody>
      </p:sp>
    </p:spTree>
    <p:extLst>
      <p:ext uri="{BB962C8B-B14F-4D97-AF65-F5344CB8AC3E}">
        <p14:creationId xmlns:p14="http://schemas.microsoft.com/office/powerpoint/2010/main" val="2652292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D42DDA-4978-7B63-D834-BAC87C157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FB253A-A6A4-E34D-28D4-9D425C95C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12109F29-36C8-0EBB-FC45-BEFEF79B0CA4}"/>
              </a:ext>
            </a:extLst>
          </p:cNvPr>
          <p:cNvSpPr/>
          <p:nvPr/>
        </p:nvSpPr>
        <p:spPr>
          <a:xfrm>
            <a:off x="285750" y="103287"/>
            <a:ext cx="428625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CAUSES OF ALLELIC IMBALANCE</a:t>
            </a:r>
            <a:endParaRPr lang="en-US" sz="2000" dirty="0"/>
          </a:p>
        </p:txBody>
      </p:sp>
      <p:sp>
        <p:nvSpPr>
          <p:cNvPr id="33" name="Text 2">
            <a:extLst>
              <a:ext uri="{FF2B5EF4-FFF2-40B4-BE49-F238E27FC236}">
                <a16:creationId xmlns:a16="http://schemas.microsoft.com/office/drawing/2014/main" id="{FD252843-B89F-BD5F-8424-8D234FF68FCE}"/>
              </a:ext>
            </a:extLst>
          </p:cNvPr>
          <p:cNvSpPr/>
          <p:nvPr/>
        </p:nvSpPr>
        <p:spPr>
          <a:xfrm>
            <a:off x="0" y="550893"/>
            <a:ext cx="9143999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dirty="0"/>
              <a:t>Cis-regulatory mechanisms with epigenetic/genetic origin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3438834-96D1-47FB-96A6-0A43424B8D2A}"/>
              </a:ext>
            </a:extLst>
          </p:cNvPr>
          <p:cNvGrpSpPr/>
          <p:nvPr/>
        </p:nvGrpSpPr>
        <p:grpSpPr>
          <a:xfrm>
            <a:off x="485383" y="1867382"/>
            <a:ext cx="3872772" cy="1408736"/>
            <a:chOff x="104424" y="1070681"/>
            <a:chExt cx="3872772" cy="1408736"/>
          </a:xfrm>
        </p:grpSpPr>
        <p:sp>
          <p:nvSpPr>
            <p:cNvPr id="39" name="Text 2">
              <a:extLst>
                <a:ext uri="{FF2B5EF4-FFF2-40B4-BE49-F238E27FC236}">
                  <a16:creationId xmlns:a16="http://schemas.microsoft.com/office/drawing/2014/main" id="{4B712584-32B0-4E24-6946-7B933D5AE4F2}"/>
                </a:ext>
              </a:extLst>
            </p:cNvPr>
            <p:cNvSpPr/>
            <p:nvPr/>
          </p:nvSpPr>
          <p:spPr>
            <a:xfrm>
              <a:off x="104424" y="1070681"/>
              <a:ext cx="870013" cy="2769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b="1" dirty="0">
                  <a:solidFill>
                    <a:srgbClr val="0047AB"/>
                  </a:solidFill>
                  <a:latin typeface="Arial" pitchFamily="34" charset="0"/>
                  <a:cs typeface="Arial" pitchFamily="34" charset="-120"/>
                </a:rPr>
                <a:t>Impact</a:t>
              </a:r>
              <a:endParaRPr lang="en-US" dirty="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DAD46AA-D9F9-EAAA-6054-AF8F0E5FC823}"/>
                </a:ext>
              </a:extLst>
            </p:cNvPr>
            <p:cNvSpPr txBox="1"/>
            <p:nvPr/>
          </p:nvSpPr>
          <p:spPr>
            <a:xfrm>
              <a:off x="104424" y="1402199"/>
              <a:ext cx="387277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600" dirty="0"/>
                <a:t>X-chromosome inactivation.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600" dirty="0"/>
                <a:t>Imprinting disorders.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600" dirty="0"/>
                <a:t>Complex disease susceptibility.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600" dirty="0"/>
                <a:t>Dysregulation of cancer driver genes.</a:t>
              </a:r>
            </a:p>
          </p:txBody>
        </p:sp>
      </p:grpSp>
      <p:pic>
        <p:nvPicPr>
          <p:cNvPr id="13" name="Picture 12" descr="A diagram of a genetic modification&#10;&#10;AI-generated content may be incorrect.">
            <a:extLst>
              <a:ext uri="{FF2B5EF4-FFF2-40B4-BE49-F238E27FC236}">
                <a16:creationId xmlns:a16="http://schemas.microsoft.com/office/drawing/2014/main" id="{7368B3F4-86C7-AF9F-9C2A-BDDA47E1A2E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39297"/>
          <a:stretch/>
        </p:blipFill>
        <p:spPr>
          <a:xfrm>
            <a:off x="4956628" y="1079599"/>
            <a:ext cx="3701989" cy="3261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84D9656-7887-1CDF-9156-C7E8DED24A7E}"/>
              </a:ext>
            </a:extLst>
          </p:cNvPr>
          <p:cNvSpPr txBox="1"/>
          <p:nvPr/>
        </p:nvSpPr>
        <p:spPr>
          <a:xfrm>
            <a:off x="6507333" y="4315607"/>
            <a:ext cx="22371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000" dirty="0"/>
              <a:t>Castel et al., Genome Biology, 2015</a:t>
            </a:r>
            <a:endParaRPr lang="en-IT" sz="1000" dirty="0"/>
          </a:p>
        </p:txBody>
      </p:sp>
    </p:spTree>
    <p:extLst>
      <p:ext uri="{BB962C8B-B14F-4D97-AF65-F5344CB8AC3E}">
        <p14:creationId xmlns:p14="http://schemas.microsoft.com/office/powerpoint/2010/main" val="1821972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17850-34F9-B85F-5265-65E0EA6F1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AFC8E87-F44D-0C46-1B85-5C622E093F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F36F422B-EFCD-8AC9-F967-724F5F32E374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LONG READS VS SHORT READS</a:t>
            </a:r>
            <a:endParaRPr lang="en-US" sz="2000" dirty="0"/>
          </a:p>
        </p:txBody>
      </p:sp>
      <p:pic>
        <p:nvPicPr>
          <p:cNvPr id="6" name="Picture 5" descr="A diagram of a gene sequence&#10;&#10;AI-generated content may be incorrect.">
            <a:extLst>
              <a:ext uri="{FF2B5EF4-FFF2-40B4-BE49-F238E27FC236}">
                <a16:creationId xmlns:a16="http://schemas.microsoft.com/office/drawing/2014/main" id="{58E47C75-2625-F7C8-FCAE-4AAEBF088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08" y="594947"/>
            <a:ext cx="7772400" cy="302538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ACEFCC2-824D-3416-EA66-DFAC8D2192FD}"/>
              </a:ext>
            </a:extLst>
          </p:cNvPr>
          <p:cNvGrpSpPr/>
          <p:nvPr/>
        </p:nvGrpSpPr>
        <p:grpSpPr>
          <a:xfrm>
            <a:off x="285749" y="3778737"/>
            <a:ext cx="4421080" cy="1092607"/>
            <a:chOff x="278977" y="3821528"/>
            <a:chExt cx="4421080" cy="109260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6493CB-29B8-3B52-39B7-4D8BA90BC10B}"/>
                </a:ext>
              </a:extLst>
            </p:cNvPr>
            <p:cNvSpPr txBox="1"/>
            <p:nvPr/>
          </p:nvSpPr>
          <p:spPr>
            <a:xfrm>
              <a:off x="278977" y="4083138"/>
              <a:ext cx="442108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Full-length transcripts.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Enhance phasing of variants and haplotype assignment.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Less mapping bias.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Gene/Isoform level analysis.</a:t>
              </a:r>
            </a:p>
          </p:txBody>
        </p:sp>
        <p:sp>
          <p:nvSpPr>
            <p:cNvPr id="9" name="Text 2">
              <a:extLst>
                <a:ext uri="{FF2B5EF4-FFF2-40B4-BE49-F238E27FC236}">
                  <a16:creationId xmlns:a16="http://schemas.microsoft.com/office/drawing/2014/main" id="{2BA4B373-617A-8182-6F7F-C255224F32AA}"/>
                </a:ext>
              </a:extLst>
            </p:cNvPr>
            <p:cNvSpPr/>
            <p:nvPr/>
          </p:nvSpPr>
          <p:spPr>
            <a:xfrm>
              <a:off x="300950" y="3821528"/>
              <a:ext cx="1405463" cy="2769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b="1" dirty="0">
                  <a:solidFill>
                    <a:srgbClr val="0047AB"/>
                  </a:solidFill>
                  <a:latin typeface="Arial" pitchFamily="34" charset="0"/>
                  <a:cs typeface="Arial" pitchFamily="34" charset="-120"/>
                </a:rPr>
                <a:t>Advantages</a:t>
              </a:r>
              <a:endParaRPr lang="en-US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323E510-0BA9-2AC4-ADAC-D776FD9A1F18}"/>
              </a:ext>
            </a:extLst>
          </p:cNvPr>
          <p:cNvGrpSpPr/>
          <p:nvPr/>
        </p:nvGrpSpPr>
        <p:grpSpPr>
          <a:xfrm>
            <a:off x="5936063" y="3778737"/>
            <a:ext cx="2264245" cy="907941"/>
            <a:chOff x="5936063" y="3821528"/>
            <a:chExt cx="2264245" cy="907941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A8F2BA3-BA9B-CF60-9BEF-2AB9E46CA157}"/>
                </a:ext>
              </a:extLst>
            </p:cNvPr>
            <p:cNvSpPr txBox="1"/>
            <p:nvPr/>
          </p:nvSpPr>
          <p:spPr>
            <a:xfrm>
              <a:off x="5936063" y="4083138"/>
              <a:ext cx="226424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Lower depth.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Technical variability.</a:t>
              </a:r>
            </a:p>
            <a:p>
              <a:pPr marL="285750" indent="-285750">
                <a:buClr>
                  <a:srgbClr val="FF8C00"/>
                </a:buClr>
                <a:buFont typeface="Arial" panose="020B0604020202020204" pitchFamily="34" charset="0"/>
                <a:buChar char="•"/>
              </a:pPr>
              <a:r>
                <a:rPr lang="en-IT" sz="1200" dirty="0"/>
                <a:t>Higher error rate.</a:t>
              </a:r>
            </a:p>
          </p:txBody>
        </p:sp>
        <p:sp>
          <p:nvSpPr>
            <p:cNvPr id="10" name="Text 2">
              <a:extLst>
                <a:ext uri="{FF2B5EF4-FFF2-40B4-BE49-F238E27FC236}">
                  <a16:creationId xmlns:a16="http://schemas.microsoft.com/office/drawing/2014/main" id="{B1772978-B017-5394-F49E-5B3D7C81D17A}"/>
                </a:ext>
              </a:extLst>
            </p:cNvPr>
            <p:cNvSpPr/>
            <p:nvPr/>
          </p:nvSpPr>
          <p:spPr>
            <a:xfrm>
              <a:off x="5936063" y="3821528"/>
              <a:ext cx="1285482" cy="276999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ctr">
              <a:spAutoFit/>
            </a:bodyPr>
            <a:lstStyle/>
            <a:p>
              <a:pPr marL="0" indent="0" algn="ctr">
                <a:buNone/>
              </a:pPr>
              <a:r>
                <a:rPr lang="en-US" b="1" dirty="0">
                  <a:solidFill>
                    <a:srgbClr val="0047AB"/>
                  </a:solidFill>
                  <a:latin typeface="Arial" pitchFamily="34" charset="0"/>
                  <a:cs typeface="Arial" pitchFamily="34" charset="-120"/>
                </a:rPr>
                <a:t>Limitations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34478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C14F4-27DC-5948-1AA6-1BCF6AEB5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AEFEADD-63F1-7D16-AA38-442602340E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9E25D008-CDD3-7D36-1068-35DE7D8B7B2B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ASE ANALYSIS OVERVIEW</a:t>
            </a:r>
            <a:endParaRPr lang="en-US" sz="20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7F679AD-8714-63EA-7F47-61030A02D8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9602844"/>
              </p:ext>
            </p:extLst>
          </p:nvPr>
        </p:nvGraphicFramePr>
        <p:xfrm>
          <a:off x="142869" y="1787097"/>
          <a:ext cx="8858251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526486A5-9A21-F44E-8122-9021F0DE62AD}"/>
              </a:ext>
            </a:extLst>
          </p:cNvPr>
          <p:cNvSpPr/>
          <p:nvPr/>
        </p:nvSpPr>
        <p:spPr>
          <a:xfrm>
            <a:off x="142874" y="600309"/>
            <a:ext cx="1574582" cy="33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b="1" dirty="0"/>
              <a:t>INPUT</a:t>
            </a:r>
          </a:p>
        </p:txBody>
      </p:sp>
      <p:pic>
        <p:nvPicPr>
          <p:cNvPr id="6" name="Picture 5" descr="A line of colored lines&#10;&#10;AI-generated content may be incorrect.">
            <a:extLst>
              <a:ext uri="{FF2B5EF4-FFF2-40B4-BE49-F238E27FC236}">
                <a16:creationId xmlns:a16="http://schemas.microsoft.com/office/drawing/2014/main" id="{CB853245-94EA-61C2-3234-4FD25909FF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874" y="1325726"/>
            <a:ext cx="2522842" cy="470152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FC23E1FD-2007-D918-5BBC-18D249F7C601}"/>
              </a:ext>
            </a:extLst>
          </p:cNvPr>
          <p:cNvSpPr/>
          <p:nvPr/>
        </p:nvSpPr>
        <p:spPr>
          <a:xfrm>
            <a:off x="398245" y="1029205"/>
            <a:ext cx="2012099" cy="27699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Long read dataset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CB13F6-AC23-6C1C-2879-F80F9BEAC7AD}"/>
              </a:ext>
            </a:extLst>
          </p:cNvPr>
          <p:cNvSpPr txBox="1"/>
          <p:nvPr/>
        </p:nvSpPr>
        <p:spPr>
          <a:xfrm>
            <a:off x="0" y="1815400"/>
            <a:ext cx="31010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Biological replicates.</a:t>
            </a:r>
          </a:p>
          <a:p>
            <a:pPr marL="285750" indent="-285750">
              <a:buClr>
                <a:srgbClr val="FF8C00"/>
              </a:buClr>
              <a:buFont typeface="Arial" panose="020B0604020202020204" pitchFamily="34" charset="0"/>
              <a:buChar char="•"/>
            </a:pPr>
            <a:r>
              <a:rPr lang="en-IT" sz="1400" dirty="0"/>
              <a:t>Minimum coverage.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9AC69DD-5F8B-0539-1EDB-3BCC685CE5D1}"/>
              </a:ext>
            </a:extLst>
          </p:cNvPr>
          <p:cNvSpPr/>
          <p:nvPr/>
        </p:nvSpPr>
        <p:spPr>
          <a:xfrm>
            <a:off x="142873" y="2861344"/>
            <a:ext cx="1770009" cy="33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T" b="1" dirty="0"/>
              <a:t>WORKFLOW</a:t>
            </a: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EC40D3F6-468F-5FFC-8E5A-55C7FAFF69D6}"/>
              </a:ext>
            </a:extLst>
          </p:cNvPr>
          <p:cNvSpPr/>
          <p:nvPr/>
        </p:nvSpPr>
        <p:spPr>
          <a:xfrm>
            <a:off x="3310577" y="1029204"/>
            <a:ext cx="2522841" cy="27699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Reference assembly</a:t>
            </a:r>
            <a:endParaRPr lang="en-US" dirty="0"/>
          </a:p>
        </p:txBody>
      </p:sp>
      <p:sp>
        <p:nvSpPr>
          <p:cNvPr id="11" name="Text 2">
            <a:extLst>
              <a:ext uri="{FF2B5EF4-FFF2-40B4-BE49-F238E27FC236}">
                <a16:creationId xmlns:a16="http://schemas.microsoft.com/office/drawing/2014/main" id="{1422CDB3-615C-2DD6-496B-E941C6C6EF9B}"/>
              </a:ext>
            </a:extLst>
          </p:cNvPr>
          <p:cNvSpPr/>
          <p:nvPr/>
        </p:nvSpPr>
        <p:spPr>
          <a:xfrm>
            <a:off x="6478279" y="1029204"/>
            <a:ext cx="2522841" cy="276999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Gene annotation (</a:t>
            </a:r>
            <a:r>
              <a:rPr lang="en-US" b="1" dirty="0" err="1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gff</a:t>
            </a:r>
            <a:r>
              <a:rPr lang="en-US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)</a:t>
            </a:r>
            <a:endParaRPr lang="en-US" dirty="0"/>
          </a:p>
        </p:txBody>
      </p:sp>
      <p:pic>
        <p:nvPicPr>
          <p:cNvPr id="12" name="Picture 11" descr="A logo with text on it&#10;&#10;AI-generated content may be incorrect.">
            <a:extLst>
              <a:ext uri="{FF2B5EF4-FFF2-40B4-BE49-F238E27FC236}">
                <a16:creationId xmlns:a16="http://schemas.microsoft.com/office/drawing/2014/main" id="{3007B1D2-818E-56AB-1FA4-BFAE9308E544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24937" t="33016" r="24622" b="31388"/>
          <a:stretch/>
        </p:blipFill>
        <p:spPr>
          <a:xfrm>
            <a:off x="6968897" y="1509248"/>
            <a:ext cx="1541604" cy="612303"/>
          </a:xfrm>
          <a:prstGeom prst="rect">
            <a:avLst/>
          </a:prstGeom>
        </p:spPr>
      </p:pic>
      <p:pic>
        <p:nvPicPr>
          <p:cNvPr id="14" name="Picture 13" descr="A stack of papers with text&#10;&#10;AI-generated content may be incorrect.">
            <a:extLst>
              <a:ext uri="{FF2B5EF4-FFF2-40B4-BE49-F238E27FC236}">
                <a16:creationId xmlns:a16="http://schemas.microsoft.com/office/drawing/2014/main" id="{1A89107A-6698-69B5-ABEE-9FF86DE20836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11694" t="3251" r="9007" b="4454"/>
          <a:stretch/>
        </p:blipFill>
        <p:spPr>
          <a:xfrm>
            <a:off x="4188188" y="1330676"/>
            <a:ext cx="767618" cy="1007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2098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AsOne/>
      </p:bldGraphic>
      <p:bldP spid="4" grpId="0" animBg="1"/>
      <p:bldP spid="7" grpId="0" animBg="1"/>
      <p:bldP spid="8" grpId="0"/>
      <p:bldP spid="9" grpId="0" animBg="1"/>
      <p:bldP spid="10" grpId="0" animBg="1"/>
      <p:bldP spid="1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14C2E4-6492-E224-2C54-1645CFCF54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E0663C-AE69-B103-4D24-4CCC3F1B24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38FB3DE5-0BF2-9949-8E8E-62041A1EAFCC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6EC56677-0D52-04A5-E693-557301327AA8}"/>
              </a:ext>
            </a:extLst>
          </p:cNvPr>
          <p:cNvSpPr/>
          <p:nvPr/>
        </p:nvSpPr>
        <p:spPr>
          <a:xfrm>
            <a:off x="285749" y="103287"/>
            <a:ext cx="6638833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rgbClr val="FFFFFF"/>
                </a:solidFill>
                <a:latin typeface="Arial" pitchFamily="34" charset="0"/>
                <a:cs typeface="Arial" pitchFamily="34" charset="-120"/>
              </a:rPr>
              <a:t>HAPLOTYPE ASSEMBLY</a:t>
            </a:r>
            <a:endParaRPr lang="en-US" sz="2000" dirty="0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4719BE22-F2F6-FB07-2DB2-C1ED97FCB0C9}"/>
              </a:ext>
            </a:extLst>
          </p:cNvPr>
          <p:cNvSpPr/>
          <p:nvPr/>
        </p:nvSpPr>
        <p:spPr>
          <a:xfrm>
            <a:off x="1333913" y="725379"/>
            <a:ext cx="3675410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Reference assembly (Haploid)</a:t>
            </a:r>
            <a:endParaRPr lang="en-US" sz="20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2CE3DE3-7BFA-AE06-525A-2FB45ADFEE42}"/>
              </a:ext>
            </a:extLst>
          </p:cNvPr>
          <p:cNvGrpSpPr/>
          <p:nvPr/>
        </p:nvGrpSpPr>
        <p:grpSpPr>
          <a:xfrm>
            <a:off x="92776" y="1347602"/>
            <a:ext cx="1043995" cy="509267"/>
            <a:chOff x="793829" y="2748028"/>
            <a:chExt cx="1733777" cy="80788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0D81ED85-4C87-37BB-240D-A7AC6B247F9A}"/>
                </a:ext>
              </a:extLst>
            </p:cNvPr>
            <p:cNvGrpSpPr/>
            <p:nvPr/>
          </p:nvGrpSpPr>
          <p:grpSpPr>
            <a:xfrm>
              <a:off x="793829" y="2988099"/>
              <a:ext cx="1733777" cy="567813"/>
              <a:chOff x="793829" y="1600063"/>
              <a:chExt cx="1733777" cy="56781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728E70EA-6816-113B-DCF8-197485F09A94}"/>
                  </a:ext>
                </a:extLst>
              </p:cNvPr>
              <p:cNvSpPr/>
              <p:nvPr/>
            </p:nvSpPr>
            <p:spPr>
              <a:xfrm>
                <a:off x="875847" y="1600063"/>
                <a:ext cx="1613644" cy="162376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01A5D615-2B0D-9F68-A3BF-23ACB515FA21}"/>
                  </a:ext>
                </a:extLst>
              </p:cNvPr>
              <p:cNvSpPr txBox="1"/>
              <p:nvPr/>
            </p:nvSpPr>
            <p:spPr>
              <a:xfrm>
                <a:off x="793829" y="1728454"/>
                <a:ext cx="1733777" cy="4394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T" sz="1200" dirty="0"/>
                  <a:t>Reference</a:t>
                </a:r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F56095E-DC5E-8DFA-71F5-BAE6DD69D326}"/>
                </a:ext>
              </a:extLst>
            </p:cNvPr>
            <p:cNvSpPr/>
            <p:nvPr/>
          </p:nvSpPr>
          <p:spPr>
            <a:xfrm flipV="1">
              <a:off x="875847" y="2860255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457EE7-530E-E786-29CC-A3EFA8B4B12C}"/>
                </a:ext>
              </a:extLst>
            </p:cNvPr>
            <p:cNvSpPr/>
            <p:nvPr/>
          </p:nvSpPr>
          <p:spPr>
            <a:xfrm flipV="1">
              <a:off x="1041183" y="2761772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35B6965-5A94-0D2E-DE69-10FE5BF2D342}"/>
                </a:ext>
              </a:extLst>
            </p:cNvPr>
            <p:cNvSpPr/>
            <p:nvPr/>
          </p:nvSpPr>
          <p:spPr>
            <a:xfrm flipV="1">
              <a:off x="1329272" y="2852075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4D0AB95-8385-54C6-C7A9-3DE5975A007E}"/>
                </a:ext>
              </a:extLst>
            </p:cNvPr>
            <p:cNvSpPr/>
            <p:nvPr/>
          </p:nvSpPr>
          <p:spPr>
            <a:xfrm flipV="1">
              <a:off x="1461688" y="2748028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3078F2-26E1-771F-0784-489038EA9738}"/>
                </a:ext>
              </a:extLst>
            </p:cNvPr>
            <p:cNvSpPr/>
            <p:nvPr/>
          </p:nvSpPr>
          <p:spPr>
            <a:xfrm flipV="1">
              <a:off x="1779298" y="2865903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8A2A996-89FA-2D24-EBF9-7818B752808E}"/>
                </a:ext>
              </a:extLst>
            </p:cNvPr>
            <p:cNvSpPr/>
            <p:nvPr/>
          </p:nvSpPr>
          <p:spPr>
            <a:xfrm flipV="1">
              <a:off x="2160311" y="2860808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69817D64-6D8D-F33E-E82E-CBF5CD4F1DF3}"/>
                </a:ext>
              </a:extLst>
            </p:cNvPr>
            <p:cNvSpPr/>
            <p:nvPr/>
          </p:nvSpPr>
          <p:spPr>
            <a:xfrm flipV="1">
              <a:off x="1944634" y="2759086"/>
              <a:ext cx="330672" cy="4571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FF5B3A9-A43F-DC59-D82E-92DFD43721D9}"/>
              </a:ext>
            </a:extLst>
          </p:cNvPr>
          <p:cNvGrpSpPr/>
          <p:nvPr/>
        </p:nvGrpSpPr>
        <p:grpSpPr>
          <a:xfrm>
            <a:off x="1863853" y="1335339"/>
            <a:ext cx="1050859" cy="501368"/>
            <a:chOff x="1596826" y="1372304"/>
            <a:chExt cx="1050859" cy="501368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9A8105D-82A0-4708-088F-6C10431D9D2B}"/>
                </a:ext>
              </a:extLst>
            </p:cNvPr>
            <p:cNvGrpSpPr/>
            <p:nvPr/>
          </p:nvGrpSpPr>
          <p:grpSpPr>
            <a:xfrm>
              <a:off x="1596826" y="1372304"/>
              <a:ext cx="1050859" cy="501368"/>
              <a:chOff x="875847" y="2748028"/>
              <a:chExt cx="1745175" cy="795353"/>
            </a:xfrm>
          </p:grpSpPr>
          <p:grpSp>
            <p:nvGrpSpPr>
              <p:cNvPr id="36" name="Group 35">
                <a:extLst>
                  <a:ext uri="{FF2B5EF4-FFF2-40B4-BE49-F238E27FC236}">
                    <a16:creationId xmlns:a16="http://schemas.microsoft.com/office/drawing/2014/main" id="{7575A962-2A69-BD45-0C68-C294B57CCEA9}"/>
                  </a:ext>
                </a:extLst>
              </p:cNvPr>
              <p:cNvGrpSpPr/>
              <p:nvPr/>
            </p:nvGrpSpPr>
            <p:grpSpPr>
              <a:xfrm>
                <a:off x="875847" y="2988099"/>
                <a:ext cx="1745175" cy="555282"/>
                <a:chOff x="875847" y="1600063"/>
                <a:chExt cx="1745175" cy="555282"/>
              </a:xfrm>
            </p:grpSpPr>
            <p:sp>
              <p:nvSpPr>
                <p:cNvPr id="47" name="Rectangle 46">
                  <a:extLst>
                    <a:ext uri="{FF2B5EF4-FFF2-40B4-BE49-F238E27FC236}">
                      <a16:creationId xmlns:a16="http://schemas.microsoft.com/office/drawing/2014/main" id="{0897DA9B-C6CD-A6EC-9008-8CAFE1C909FC}"/>
                    </a:ext>
                  </a:extLst>
                </p:cNvPr>
                <p:cNvSpPr/>
                <p:nvPr/>
              </p:nvSpPr>
              <p:spPr>
                <a:xfrm>
                  <a:off x="875847" y="1600063"/>
                  <a:ext cx="1613644" cy="162376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T"/>
                </a:p>
              </p:txBody>
            </p:sp>
            <p:sp>
              <p:nvSpPr>
                <p:cNvPr id="48" name="TextBox 47">
                  <a:extLst>
                    <a:ext uri="{FF2B5EF4-FFF2-40B4-BE49-F238E27FC236}">
                      <a16:creationId xmlns:a16="http://schemas.microsoft.com/office/drawing/2014/main" id="{79D3B3C9-4A57-57CA-2290-3E3494129A54}"/>
                    </a:ext>
                  </a:extLst>
                </p:cNvPr>
                <p:cNvSpPr txBox="1"/>
                <p:nvPr/>
              </p:nvSpPr>
              <p:spPr>
                <a:xfrm>
                  <a:off x="887244" y="1715923"/>
                  <a:ext cx="1733778" cy="4394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T" sz="1200" dirty="0"/>
                    <a:t>Reference</a:t>
                  </a:r>
                </a:p>
              </p:txBody>
            </p:sp>
          </p:grp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FAAB383-75E4-ED7F-DD08-EEBA85BAE988}"/>
                  </a:ext>
                </a:extLst>
              </p:cNvPr>
              <p:cNvSpPr/>
              <p:nvPr/>
            </p:nvSpPr>
            <p:spPr>
              <a:xfrm flipV="1">
                <a:off x="875847" y="286025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904FC7E2-A926-C121-7F51-4DB3D51F09B1}"/>
                  </a:ext>
                </a:extLst>
              </p:cNvPr>
              <p:cNvSpPr/>
              <p:nvPr/>
            </p:nvSpPr>
            <p:spPr>
              <a:xfrm flipV="1">
                <a:off x="1041183" y="2761772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7C90095D-6F45-99A2-B68E-AEDFB60E1292}"/>
                  </a:ext>
                </a:extLst>
              </p:cNvPr>
              <p:cNvSpPr/>
              <p:nvPr/>
            </p:nvSpPr>
            <p:spPr>
              <a:xfrm flipV="1">
                <a:off x="1329272" y="285207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42" name="Rectangle 41">
                <a:extLst>
                  <a:ext uri="{FF2B5EF4-FFF2-40B4-BE49-F238E27FC236}">
                    <a16:creationId xmlns:a16="http://schemas.microsoft.com/office/drawing/2014/main" id="{30521D80-32B2-DBCD-FF6F-B445716BB3C7}"/>
                  </a:ext>
                </a:extLst>
              </p:cNvPr>
              <p:cNvSpPr/>
              <p:nvPr/>
            </p:nvSpPr>
            <p:spPr>
              <a:xfrm flipV="1">
                <a:off x="1461688" y="2748028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6C55F890-0DCA-CDBC-2BAC-2D0EDBBFA924}"/>
                  </a:ext>
                </a:extLst>
              </p:cNvPr>
              <p:cNvSpPr/>
              <p:nvPr/>
            </p:nvSpPr>
            <p:spPr>
              <a:xfrm flipV="1">
                <a:off x="1779298" y="2865903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540DE178-A070-8205-402A-CF04358869AF}"/>
                  </a:ext>
                </a:extLst>
              </p:cNvPr>
              <p:cNvSpPr/>
              <p:nvPr/>
            </p:nvSpPr>
            <p:spPr>
              <a:xfrm flipV="1">
                <a:off x="2160311" y="2860808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11CF9759-F4B1-18FD-01DE-E9D17B7C221D}"/>
                  </a:ext>
                </a:extLst>
              </p:cNvPr>
              <p:cNvSpPr/>
              <p:nvPr/>
            </p:nvSpPr>
            <p:spPr>
              <a:xfrm flipV="1">
                <a:off x="1944634" y="2759086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</p:grp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90A7A58B-9296-4FA4-44F7-A35A1580065D}"/>
                </a:ext>
              </a:extLst>
            </p:cNvPr>
            <p:cNvSpPr/>
            <p:nvPr/>
          </p:nvSpPr>
          <p:spPr>
            <a:xfrm>
              <a:off x="1731902" y="1522114"/>
              <a:ext cx="61246" cy="100829"/>
            </a:xfrm>
            <a:prstGeom prst="rect">
              <a:avLst/>
            </a:prstGeom>
            <a:solidFill>
              <a:srgbClr val="00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0F3F397D-0D25-29AF-905B-4C1C4704304F}"/>
                </a:ext>
              </a:extLst>
            </p:cNvPr>
            <p:cNvSpPr/>
            <p:nvPr/>
          </p:nvSpPr>
          <p:spPr>
            <a:xfrm>
              <a:off x="2065014" y="1522761"/>
              <a:ext cx="61246" cy="100829"/>
            </a:xfrm>
            <a:prstGeom prst="rect">
              <a:avLst/>
            </a:prstGeom>
            <a:solidFill>
              <a:srgbClr val="00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6046438-CA76-5477-A697-1B9CAACFCE4B}"/>
                </a:ext>
              </a:extLst>
            </p:cNvPr>
            <p:cNvSpPr/>
            <p:nvPr/>
          </p:nvSpPr>
          <p:spPr>
            <a:xfrm>
              <a:off x="2378265" y="1521814"/>
              <a:ext cx="61246" cy="100829"/>
            </a:xfrm>
            <a:prstGeom prst="rect">
              <a:avLst/>
            </a:prstGeom>
            <a:solidFill>
              <a:srgbClr val="00FFFF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 dirty="0"/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6879D60C-C058-98AB-1D0F-B5191B36EF64}"/>
              </a:ext>
            </a:extLst>
          </p:cNvPr>
          <p:cNvSpPr txBox="1"/>
          <p:nvPr/>
        </p:nvSpPr>
        <p:spPr>
          <a:xfrm>
            <a:off x="1054524" y="1098351"/>
            <a:ext cx="874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200" dirty="0"/>
              <a:t>Variant calling</a:t>
            </a:r>
          </a:p>
        </p:txBody>
      </p:sp>
      <p:sp>
        <p:nvSpPr>
          <p:cNvPr id="133" name="Right Arrow 132">
            <a:extLst>
              <a:ext uri="{FF2B5EF4-FFF2-40B4-BE49-F238E27FC236}">
                <a16:creationId xmlns:a16="http://schemas.microsoft.com/office/drawing/2014/main" id="{BCD8BECD-12F9-DD62-FD0F-04E16161B104}"/>
              </a:ext>
            </a:extLst>
          </p:cNvPr>
          <p:cNvSpPr/>
          <p:nvPr/>
        </p:nvSpPr>
        <p:spPr>
          <a:xfrm>
            <a:off x="1209905" y="1498934"/>
            <a:ext cx="597769" cy="776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0" name="Right Arrow 149">
            <a:extLst>
              <a:ext uri="{FF2B5EF4-FFF2-40B4-BE49-F238E27FC236}">
                <a16:creationId xmlns:a16="http://schemas.microsoft.com/office/drawing/2014/main" id="{AC6F873F-57F5-97E4-473A-262CCE605BD1}"/>
              </a:ext>
            </a:extLst>
          </p:cNvPr>
          <p:cNvSpPr/>
          <p:nvPr/>
        </p:nvSpPr>
        <p:spPr>
          <a:xfrm>
            <a:off x="2886338" y="1518055"/>
            <a:ext cx="597769" cy="776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7ED3D28A-80F5-1665-C9F8-ACB3318373C3}"/>
              </a:ext>
            </a:extLst>
          </p:cNvPr>
          <p:cNvSpPr txBox="1"/>
          <p:nvPr/>
        </p:nvSpPr>
        <p:spPr>
          <a:xfrm>
            <a:off x="2794963" y="1195005"/>
            <a:ext cx="7533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200" dirty="0"/>
              <a:t>Phasing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AA615CE1-260E-8DF3-BD46-153E33943201}"/>
              </a:ext>
            </a:extLst>
          </p:cNvPr>
          <p:cNvGrpSpPr/>
          <p:nvPr/>
        </p:nvGrpSpPr>
        <p:grpSpPr>
          <a:xfrm>
            <a:off x="3558167" y="1349749"/>
            <a:ext cx="1051431" cy="501721"/>
            <a:chOff x="3558167" y="1349749"/>
            <a:chExt cx="1051431" cy="501721"/>
          </a:xfrm>
        </p:grpSpPr>
        <p:grpSp>
          <p:nvGrpSpPr>
            <p:cNvPr id="136" name="Group 135">
              <a:extLst>
                <a:ext uri="{FF2B5EF4-FFF2-40B4-BE49-F238E27FC236}">
                  <a16:creationId xmlns:a16="http://schemas.microsoft.com/office/drawing/2014/main" id="{42F96A5E-553E-D64F-79FB-80437702AED5}"/>
                </a:ext>
              </a:extLst>
            </p:cNvPr>
            <p:cNvGrpSpPr/>
            <p:nvPr/>
          </p:nvGrpSpPr>
          <p:grpSpPr>
            <a:xfrm>
              <a:off x="3558167" y="1349749"/>
              <a:ext cx="1051431" cy="501721"/>
              <a:chOff x="875847" y="2748028"/>
              <a:chExt cx="1746125" cy="795913"/>
            </a:xfrm>
          </p:grpSpPr>
          <p:grpSp>
            <p:nvGrpSpPr>
              <p:cNvPr id="140" name="Group 139">
                <a:extLst>
                  <a:ext uri="{FF2B5EF4-FFF2-40B4-BE49-F238E27FC236}">
                    <a16:creationId xmlns:a16="http://schemas.microsoft.com/office/drawing/2014/main" id="{F19C3717-B061-07D5-871D-4E56FF167EC3}"/>
                  </a:ext>
                </a:extLst>
              </p:cNvPr>
              <p:cNvGrpSpPr/>
              <p:nvPr/>
            </p:nvGrpSpPr>
            <p:grpSpPr>
              <a:xfrm>
                <a:off x="875847" y="2988099"/>
                <a:ext cx="1746125" cy="555842"/>
                <a:chOff x="875847" y="1600063"/>
                <a:chExt cx="1746125" cy="555842"/>
              </a:xfrm>
            </p:grpSpPr>
            <p:sp>
              <p:nvSpPr>
                <p:cNvPr id="148" name="Rectangle 147">
                  <a:extLst>
                    <a:ext uri="{FF2B5EF4-FFF2-40B4-BE49-F238E27FC236}">
                      <a16:creationId xmlns:a16="http://schemas.microsoft.com/office/drawing/2014/main" id="{5E5C1458-3558-9F17-79FC-546B8939B391}"/>
                    </a:ext>
                  </a:extLst>
                </p:cNvPr>
                <p:cNvSpPr/>
                <p:nvPr/>
              </p:nvSpPr>
              <p:spPr>
                <a:xfrm>
                  <a:off x="875847" y="1600063"/>
                  <a:ext cx="1613644" cy="162376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T"/>
                </a:p>
              </p:txBody>
            </p:sp>
            <p:sp>
              <p:nvSpPr>
                <p:cNvPr id="149" name="TextBox 148">
                  <a:extLst>
                    <a:ext uri="{FF2B5EF4-FFF2-40B4-BE49-F238E27FC236}">
                      <a16:creationId xmlns:a16="http://schemas.microsoft.com/office/drawing/2014/main" id="{5D32414C-6D5F-936C-2FC6-9EE1B946B2C7}"/>
                    </a:ext>
                  </a:extLst>
                </p:cNvPr>
                <p:cNvSpPr txBox="1"/>
                <p:nvPr/>
              </p:nvSpPr>
              <p:spPr>
                <a:xfrm>
                  <a:off x="888195" y="1716483"/>
                  <a:ext cx="1733777" cy="4394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T" sz="1200" dirty="0"/>
                    <a:t>Reference</a:t>
                  </a:r>
                </a:p>
              </p:txBody>
            </p:sp>
          </p:grpSp>
          <p:sp>
            <p:nvSpPr>
              <p:cNvPr id="141" name="Rectangle 140">
                <a:extLst>
                  <a:ext uri="{FF2B5EF4-FFF2-40B4-BE49-F238E27FC236}">
                    <a16:creationId xmlns:a16="http://schemas.microsoft.com/office/drawing/2014/main" id="{9C40329E-671F-5E6C-051E-AD27D263B2AE}"/>
                  </a:ext>
                </a:extLst>
              </p:cNvPr>
              <p:cNvSpPr/>
              <p:nvPr/>
            </p:nvSpPr>
            <p:spPr>
              <a:xfrm flipV="1">
                <a:off x="875847" y="286025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2" name="Rectangle 141">
                <a:extLst>
                  <a:ext uri="{FF2B5EF4-FFF2-40B4-BE49-F238E27FC236}">
                    <a16:creationId xmlns:a16="http://schemas.microsoft.com/office/drawing/2014/main" id="{009B4E80-95B1-B435-5CC9-E6B74E425022}"/>
                  </a:ext>
                </a:extLst>
              </p:cNvPr>
              <p:cNvSpPr/>
              <p:nvPr/>
            </p:nvSpPr>
            <p:spPr>
              <a:xfrm flipV="1">
                <a:off x="1041183" y="2761772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3" name="Rectangle 142">
                <a:extLst>
                  <a:ext uri="{FF2B5EF4-FFF2-40B4-BE49-F238E27FC236}">
                    <a16:creationId xmlns:a16="http://schemas.microsoft.com/office/drawing/2014/main" id="{7EEA7D7A-4D5B-7864-0102-C0F9A59941F3}"/>
                  </a:ext>
                </a:extLst>
              </p:cNvPr>
              <p:cNvSpPr/>
              <p:nvPr/>
            </p:nvSpPr>
            <p:spPr>
              <a:xfrm flipV="1">
                <a:off x="1329272" y="285207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F9E1A29-7B67-D558-AD9A-1BA3E48386F9}"/>
                  </a:ext>
                </a:extLst>
              </p:cNvPr>
              <p:cNvSpPr/>
              <p:nvPr/>
            </p:nvSpPr>
            <p:spPr>
              <a:xfrm flipV="1">
                <a:off x="1461688" y="2748028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A1586765-599E-B4DD-2843-ED99B3E0C08D}"/>
                  </a:ext>
                </a:extLst>
              </p:cNvPr>
              <p:cNvSpPr/>
              <p:nvPr/>
            </p:nvSpPr>
            <p:spPr>
              <a:xfrm flipV="1">
                <a:off x="1779298" y="2865903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3DBE36D-9092-D45D-7998-1D055B7C5581}"/>
                  </a:ext>
                </a:extLst>
              </p:cNvPr>
              <p:cNvSpPr/>
              <p:nvPr/>
            </p:nvSpPr>
            <p:spPr>
              <a:xfrm flipV="1">
                <a:off x="2160311" y="2860808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7AEFCE0B-39DC-B654-B113-CE53A2A13CA0}"/>
                  </a:ext>
                </a:extLst>
              </p:cNvPr>
              <p:cNvSpPr/>
              <p:nvPr/>
            </p:nvSpPr>
            <p:spPr>
              <a:xfrm flipV="1">
                <a:off x="1944634" y="2759086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</p:grpSp>
        <p:grpSp>
          <p:nvGrpSpPr>
            <p:cNvPr id="155" name="Group 154">
              <a:extLst>
                <a:ext uri="{FF2B5EF4-FFF2-40B4-BE49-F238E27FC236}">
                  <a16:creationId xmlns:a16="http://schemas.microsoft.com/office/drawing/2014/main" id="{299AB670-2ECC-4578-977F-9543AE912B09}"/>
                </a:ext>
              </a:extLst>
            </p:cNvPr>
            <p:cNvGrpSpPr/>
            <p:nvPr/>
          </p:nvGrpSpPr>
          <p:grpSpPr>
            <a:xfrm>
              <a:off x="3692713" y="1506051"/>
              <a:ext cx="81635" cy="94037"/>
              <a:chOff x="3692713" y="1506051"/>
              <a:chExt cx="81635" cy="94037"/>
            </a:xfrm>
          </p:grpSpPr>
          <p:sp>
            <p:nvSpPr>
              <p:cNvPr id="153" name="Rectangle 152">
                <a:extLst>
                  <a:ext uri="{FF2B5EF4-FFF2-40B4-BE49-F238E27FC236}">
                    <a16:creationId xmlns:a16="http://schemas.microsoft.com/office/drawing/2014/main" id="{FDBC3486-391E-86CE-7519-0B95A1013856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54" name="Rectangle 153">
                <a:extLst>
                  <a:ext uri="{FF2B5EF4-FFF2-40B4-BE49-F238E27FC236}">
                    <a16:creationId xmlns:a16="http://schemas.microsoft.com/office/drawing/2014/main" id="{42496012-710A-9C6B-C836-9720BE0E07F8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grpSp>
          <p:nvGrpSpPr>
            <p:cNvPr id="156" name="Group 155">
              <a:extLst>
                <a:ext uri="{FF2B5EF4-FFF2-40B4-BE49-F238E27FC236}">
                  <a16:creationId xmlns:a16="http://schemas.microsoft.com/office/drawing/2014/main" id="{2D018DE6-FCD0-6027-88D4-05CED4FD94FA}"/>
                </a:ext>
              </a:extLst>
            </p:cNvPr>
            <p:cNvGrpSpPr/>
            <p:nvPr/>
          </p:nvGrpSpPr>
          <p:grpSpPr>
            <a:xfrm>
              <a:off x="4030311" y="1505967"/>
              <a:ext cx="81635" cy="94037"/>
              <a:chOff x="3692713" y="1506051"/>
              <a:chExt cx="81635" cy="94037"/>
            </a:xfrm>
          </p:grpSpPr>
          <p:sp>
            <p:nvSpPr>
              <p:cNvPr id="157" name="Rectangle 156">
                <a:extLst>
                  <a:ext uri="{FF2B5EF4-FFF2-40B4-BE49-F238E27FC236}">
                    <a16:creationId xmlns:a16="http://schemas.microsoft.com/office/drawing/2014/main" id="{680359D4-13BF-B4EE-275E-A10BD617FF9F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58" name="Rectangle 157">
                <a:extLst>
                  <a:ext uri="{FF2B5EF4-FFF2-40B4-BE49-F238E27FC236}">
                    <a16:creationId xmlns:a16="http://schemas.microsoft.com/office/drawing/2014/main" id="{2F96DBDE-44AF-E56E-6259-C3DFDACB353A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11092B6D-9C40-E4F2-EE83-D0DB2A384D3D}"/>
                </a:ext>
              </a:extLst>
            </p:cNvPr>
            <p:cNvGrpSpPr/>
            <p:nvPr/>
          </p:nvGrpSpPr>
          <p:grpSpPr>
            <a:xfrm>
              <a:off x="4335640" y="1509403"/>
              <a:ext cx="81635" cy="94037"/>
              <a:chOff x="3692713" y="1506051"/>
              <a:chExt cx="81635" cy="94037"/>
            </a:xfrm>
          </p:grpSpPr>
          <p:sp>
            <p:nvSpPr>
              <p:cNvPr id="160" name="Rectangle 159">
                <a:extLst>
                  <a:ext uri="{FF2B5EF4-FFF2-40B4-BE49-F238E27FC236}">
                    <a16:creationId xmlns:a16="http://schemas.microsoft.com/office/drawing/2014/main" id="{F4AE30A3-0D1D-07B0-5D96-E33518B6AB79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61" name="Rectangle 160">
                <a:extLst>
                  <a:ext uri="{FF2B5EF4-FFF2-40B4-BE49-F238E27FC236}">
                    <a16:creationId xmlns:a16="http://schemas.microsoft.com/office/drawing/2014/main" id="{21F1BD22-5488-D0D9-DB62-6C3E02F7C353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</p:grpSp>
      <p:sp>
        <p:nvSpPr>
          <p:cNvPr id="163" name="Right Arrow 162">
            <a:extLst>
              <a:ext uri="{FF2B5EF4-FFF2-40B4-BE49-F238E27FC236}">
                <a16:creationId xmlns:a16="http://schemas.microsoft.com/office/drawing/2014/main" id="{62D30C7B-1281-5E6D-A19F-7668092E8021}"/>
              </a:ext>
            </a:extLst>
          </p:cNvPr>
          <p:cNvSpPr/>
          <p:nvPr/>
        </p:nvSpPr>
        <p:spPr>
          <a:xfrm>
            <a:off x="4573121" y="1508071"/>
            <a:ext cx="597769" cy="7760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23C59F24-1B02-9737-4E26-8DFC69CCB26F}"/>
              </a:ext>
            </a:extLst>
          </p:cNvPr>
          <p:cNvGrpSpPr/>
          <p:nvPr/>
        </p:nvGrpSpPr>
        <p:grpSpPr>
          <a:xfrm>
            <a:off x="5214187" y="1337725"/>
            <a:ext cx="1051431" cy="501721"/>
            <a:chOff x="3558167" y="1349749"/>
            <a:chExt cx="1051431" cy="501721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id="{C8196F67-B0E0-8B3B-5EC5-9C77A718428E}"/>
                </a:ext>
              </a:extLst>
            </p:cNvPr>
            <p:cNvGrpSpPr/>
            <p:nvPr/>
          </p:nvGrpSpPr>
          <p:grpSpPr>
            <a:xfrm>
              <a:off x="3558167" y="1349749"/>
              <a:ext cx="1051431" cy="501721"/>
              <a:chOff x="875847" y="2748028"/>
              <a:chExt cx="1746125" cy="795913"/>
            </a:xfrm>
          </p:grpSpPr>
          <p:grpSp>
            <p:nvGrpSpPr>
              <p:cNvPr id="175" name="Group 174">
                <a:extLst>
                  <a:ext uri="{FF2B5EF4-FFF2-40B4-BE49-F238E27FC236}">
                    <a16:creationId xmlns:a16="http://schemas.microsoft.com/office/drawing/2014/main" id="{BFB72768-67D0-F3DF-0581-976A50FB78FD}"/>
                  </a:ext>
                </a:extLst>
              </p:cNvPr>
              <p:cNvGrpSpPr/>
              <p:nvPr/>
            </p:nvGrpSpPr>
            <p:grpSpPr>
              <a:xfrm>
                <a:off x="875847" y="2988099"/>
                <a:ext cx="1746125" cy="555842"/>
                <a:chOff x="875847" y="1600063"/>
                <a:chExt cx="1746125" cy="555842"/>
              </a:xfrm>
            </p:grpSpPr>
            <p:sp>
              <p:nvSpPr>
                <p:cNvPr id="183" name="Rectangle 182">
                  <a:extLst>
                    <a:ext uri="{FF2B5EF4-FFF2-40B4-BE49-F238E27FC236}">
                      <a16:creationId xmlns:a16="http://schemas.microsoft.com/office/drawing/2014/main" id="{7CF5C2A3-24F7-8950-F1A5-F56E12448617}"/>
                    </a:ext>
                  </a:extLst>
                </p:cNvPr>
                <p:cNvSpPr/>
                <p:nvPr/>
              </p:nvSpPr>
              <p:spPr>
                <a:xfrm>
                  <a:off x="875847" y="1600063"/>
                  <a:ext cx="1613644" cy="162376"/>
                </a:xfrm>
                <a:prstGeom prst="rect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T"/>
                </a:p>
              </p:txBody>
            </p:sp>
            <p:sp>
              <p:nvSpPr>
                <p:cNvPr id="184" name="TextBox 183">
                  <a:extLst>
                    <a:ext uri="{FF2B5EF4-FFF2-40B4-BE49-F238E27FC236}">
                      <a16:creationId xmlns:a16="http://schemas.microsoft.com/office/drawing/2014/main" id="{B9190BE6-382F-0227-B5F0-D084611A74F1}"/>
                    </a:ext>
                  </a:extLst>
                </p:cNvPr>
                <p:cNvSpPr txBox="1"/>
                <p:nvPr/>
              </p:nvSpPr>
              <p:spPr>
                <a:xfrm>
                  <a:off x="888195" y="1716483"/>
                  <a:ext cx="1733777" cy="43942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IT" sz="1200" dirty="0"/>
                    <a:t>Reference</a:t>
                  </a:r>
                </a:p>
              </p:txBody>
            </p:sp>
          </p:grpSp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C1A1DA69-AB08-6F5B-4310-66437FF3D808}"/>
                  </a:ext>
                </a:extLst>
              </p:cNvPr>
              <p:cNvSpPr/>
              <p:nvPr/>
            </p:nvSpPr>
            <p:spPr>
              <a:xfrm flipV="1">
                <a:off x="875847" y="286025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id="{104AA1B2-4227-F0DE-2E87-CB19F04459A1}"/>
                  </a:ext>
                </a:extLst>
              </p:cNvPr>
              <p:cNvSpPr/>
              <p:nvPr/>
            </p:nvSpPr>
            <p:spPr>
              <a:xfrm flipV="1">
                <a:off x="1041183" y="2761772"/>
                <a:ext cx="330672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B4A8B4A4-EF7B-A2F5-046A-BA916DEF7869}"/>
                  </a:ext>
                </a:extLst>
              </p:cNvPr>
              <p:cNvSpPr/>
              <p:nvPr/>
            </p:nvSpPr>
            <p:spPr>
              <a:xfrm flipV="1">
                <a:off x="1329272" y="2852075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4C3138E3-4B1F-C90B-1E28-B37383FFEEA8}"/>
                  </a:ext>
                </a:extLst>
              </p:cNvPr>
              <p:cNvSpPr/>
              <p:nvPr/>
            </p:nvSpPr>
            <p:spPr>
              <a:xfrm flipV="1">
                <a:off x="1461688" y="2748028"/>
                <a:ext cx="330672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459575F9-1736-5923-A84A-ABC07F4D39B5}"/>
                  </a:ext>
                </a:extLst>
              </p:cNvPr>
              <p:cNvSpPr/>
              <p:nvPr/>
            </p:nvSpPr>
            <p:spPr>
              <a:xfrm flipV="1">
                <a:off x="1779298" y="2865903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81" name="Rectangle 180">
                <a:extLst>
                  <a:ext uri="{FF2B5EF4-FFF2-40B4-BE49-F238E27FC236}">
                    <a16:creationId xmlns:a16="http://schemas.microsoft.com/office/drawing/2014/main" id="{DD579C50-5AD2-FDA5-906F-0BFBBD08480B}"/>
                  </a:ext>
                </a:extLst>
              </p:cNvPr>
              <p:cNvSpPr/>
              <p:nvPr/>
            </p:nvSpPr>
            <p:spPr>
              <a:xfrm flipV="1">
                <a:off x="2160311" y="2860808"/>
                <a:ext cx="330672" cy="45719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DE440A8D-F2B1-622D-516D-B390B5677B76}"/>
                  </a:ext>
                </a:extLst>
              </p:cNvPr>
              <p:cNvSpPr/>
              <p:nvPr/>
            </p:nvSpPr>
            <p:spPr>
              <a:xfrm flipV="1">
                <a:off x="1944634" y="2759086"/>
                <a:ext cx="330672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id="{4CC48CBB-C22E-AE55-46C5-FF927164D58D}"/>
                </a:ext>
              </a:extLst>
            </p:cNvPr>
            <p:cNvGrpSpPr/>
            <p:nvPr/>
          </p:nvGrpSpPr>
          <p:grpSpPr>
            <a:xfrm>
              <a:off x="3692713" y="1506051"/>
              <a:ext cx="81635" cy="94037"/>
              <a:chOff x="3692713" y="1506051"/>
              <a:chExt cx="81635" cy="94037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5375CD36-95E2-E87F-182A-3F6EAA37350C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74" name="Rectangle 173">
                <a:extLst>
                  <a:ext uri="{FF2B5EF4-FFF2-40B4-BE49-F238E27FC236}">
                    <a16:creationId xmlns:a16="http://schemas.microsoft.com/office/drawing/2014/main" id="{8BDAF8DC-D9DE-F3BC-4C6E-2FF8CF6FB2C5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id="{0CC4ABF5-CBBD-1268-13B3-D7427B6DB94C}"/>
                </a:ext>
              </a:extLst>
            </p:cNvPr>
            <p:cNvGrpSpPr/>
            <p:nvPr/>
          </p:nvGrpSpPr>
          <p:grpSpPr>
            <a:xfrm>
              <a:off x="4030311" y="1505967"/>
              <a:ext cx="81635" cy="94037"/>
              <a:chOff x="3692713" y="1506051"/>
              <a:chExt cx="81635" cy="94037"/>
            </a:xfrm>
          </p:grpSpPr>
          <p:sp>
            <p:nvSpPr>
              <p:cNvPr id="171" name="Rectangle 170">
                <a:extLst>
                  <a:ext uri="{FF2B5EF4-FFF2-40B4-BE49-F238E27FC236}">
                    <a16:creationId xmlns:a16="http://schemas.microsoft.com/office/drawing/2014/main" id="{886895F2-1079-D7E2-663C-1955D8C46BEB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72" name="Rectangle 171">
                <a:extLst>
                  <a:ext uri="{FF2B5EF4-FFF2-40B4-BE49-F238E27FC236}">
                    <a16:creationId xmlns:a16="http://schemas.microsoft.com/office/drawing/2014/main" id="{913D287E-6F23-BCD6-B090-AB0AB7D15BB9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9A489512-DF9D-AF93-2455-863D093A79D1}"/>
                </a:ext>
              </a:extLst>
            </p:cNvPr>
            <p:cNvGrpSpPr/>
            <p:nvPr/>
          </p:nvGrpSpPr>
          <p:grpSpPr>
            <a:xfrm>
              <a:off x="4335640" y="1509403"/>
              <a:ext cx="81635" cy="94037"/>
              <a:chOff x="3692713" y="1506051"/>
              <a:chExt cx="81635" cy="94037"/>
            </a:xfrm>
          </p:grpSpPr>
          <p:sp>
            <p:nvSpPr>
              <p:cNvPr id="169" name="Rectangle 168">
                <a:extLst>
                  <a:ext uri="{FF2B5EF4-FFF2-40B4-BE49-F238E27FC236}">
                    <a16:creationId xmlns:a16="http://schemas.microsoft.com/office/drawing/2014/main" id="{01E906DA-F212-C42D-B383-D72E554E6D5E}"/>
                  </a:ext>
                </a:extLst>
              </p:cNvPr>
              <p:cNvSpPr/>
              <p:nvPr/>
            </p:nvSpPr>
            <p:spPr>
              <a:xfrm>
                <a:off x="3693241" y="1554369"/>
                <a:ext cx="81107" cy="45719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170" name="Rectangle 169">
                <a:extLst>
                  <a:ext uri="{FF2B5EF4-FFF2-40B4-BE49-F238E27FC236}">
                    <a16:creationId xmlns:a16="http://schemas.microsoft.com/office/drawing/2014/main" id="{12E984DB-B5A8-EA5D-B215-13E16D86C790}"/>
                  </a:ext>
                </a:extLst>
              </p:cNvPr>
              <p:cNvSpPr/>
              <p:nvPr/>
            </p:nvSpPr>
            <p:spPr>
              <a:xfrm>
                <a:off x="3692713" y="1506051"/>
                <a:ext cx="81107" cy="45719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</p:grpSp>
      <p:sp>
        <p:nvSpPr>
          <p:cNvPr id="185" name="TextBox 184">
            <a:extLst>
              <a:ext uri="{FF2B5EF4-FFF2-40B4-BE49-F238E27FC236}">
                <a16:creationId xmlns:a16="http://schemas.microsoft.com/office/drawing/2014/main" id="{64F5A322-4171-6334-140B-AC364814A68D}"/>
              </a:ext>
            </a:extLst>
          </p:cNvPr>
          <p:cNvSpPr txBox="1"/>
          <p:nvPr/>
        </p:nvSpPr>
        <p:spPr>
          <a:xfrm>
            <a:off x="4490567" y="1224084"/>
            <a:ext cx="75331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T" sz="1100" dirty="0"/>
              <a:t>Haplotag</a:t>
            </a:r>
          </a:p>
        </p:txBody>
      </p:sp>
      <p:sp>
        <p:nvSpPr>
          <p:cNvPr id="186" name="Text 2">
            <a:extLst>
              <a:ext uri="{FF2B5EF4-FFF2-40B4-BE49-F238E27FC236}">
                <a16:creationId xmlns:a16="http://schemas.microsoft.com/office/drawing/2014/main" id="{FFB34698-C99A-0599-E499-C4F72CFC67CC}"/>
              </a:ext>
            </a:extLst>
          </p:cNvPr>
          <p:cNvSpPr/>
          <p:nvPr/>
        </p:nvSpPr>
        <p:spPr>
          <a:xfrm>
            <a:off x="1053293" y="2328830"/>
            <a:ext cx="4565028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Updated reference with phased SNPs</a:t>
            </a:r>
            <a:endParaRPr lang="en-US" sz="2000" dirty="0"/>
          </a:p>
        </p:txBody>
      </p:sp>
      <p:grpSp>
        <p:nvGrpSpPr>
          <p:cNvPr id="213" name="Group 212">
            <a:extLst>
              <a:ext uri="{FF2B5EF4-FFF2-40B4-BE49-F238E27FC236}">
                <a16:creationId xmlns:a16="http://schemas.microsoft.com/office/drawing/2014/main" id="{B3D877C5-87E8-18F9-CF87-5A72871A166C}"/>
              </a:ext>
            </a:extLst>
          </p:cNvPr>
          <p:cNvGrpSpPr/>
          <p:nvPr/>
        </p:nvGrpSpPr>
        <p:grpSpPr>
          <a:xfrm>
            <a:off x="3449738" y="2681672"/>
            <a:ext cx="1852910" cy="484927"/>
            <a:chOff x="3017516" y="2992472"/>
            <a:chExt cx="1852910" cy="484927"/>
          </a:xfrm>
        </p:grpSpPr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B3022FB0-451C-55E5-AE31-DF9BEAA80E00}"/>
                </a:ext>
              </a:extLst>
            </p:cNvPr>
            <p:cNvGrpSpPr/>
            <p:nvPr/>
          </p:nvGrpSpPr>
          <p:grpSpPr>
            <a:xfrm>
              <a:off x="3017516" y="3082210"/>
              <a:ext cx="1283780" cy="118190"/>
              <a:chOff x="3017516" y="3082210"/>
              <a:chExt cx="1283780" cy="118190"/>
            </a:xfrm>
          </p:grpSpPr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25686B03-98E9-E937-C68F-78EC8B1D7020}"/>
                  </a:ext>
                </a:extLst>
              </p:cNvPr>
              <p:cNvSpPr/>
              <p:nvPr/>
            </p:nvSpPr>
            <p:spPr>
              <a:xfrm>
                <a:off x="3017516" y="3082210"/>
                <a:ext cx="1283780" cy="118190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200" name="Rectangle 199">
                <a:extLst>
                  <a:ext uri="{FF2B5EF4-FFF2-40B4-BE49-F238E27FC236}">
                    <a16:creationId xmlns:a16="http://schemas.microsoft.com/office/drawing/2014/main" id="{DADA5B6B-93CA-3FC5-A0B4-8F429F1EB803}"/>
                  </a:ext>
                </a:extLst>
              </p:cNvPr>
              <p:cNvSpPr/>
              <p:nvPr/>
            </p:nvSpPr>
            <p:spPr>
              <a:xfrm>
                <a:off x="3171617" y="3082210"/>
                <a:ext cx="83647" cy="118190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F7F62497-AA51-4DD5-E8B0-BABD3F48CB4A}"/>
                  </a:ext>
                </a:extLst>
              </p:cNvPr>
              <p:cNvSpPr/>
              <p:nvPr/>
            </p:nvSpPr>
            <p:spPr>
              <a:xfrm>
                <a:off x="3605165" y="3082210"/>
                <a:ext cx="83647" cy="118190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2921A1C3-03E5-88F6-A399-7363AC7A47FE}"/>
                  </a:ext>
                </a:extLst>
              </p:cNvPr>
              <p:cNvSpPr/>
              <p:nvPr/>
            </p:nvSpPr>
            <p:spPr>
              <a:xfrm>
                <a:off x="3996889" y="3082210"/>
                <a:ext cx="83647" cy="118190"/>
              </a:xfrm>
              <a:prstGeom prst="rect">
                <a:avLst/>
              </a:prstGeom>
              <a:solidFill>
                <a:srgbClr val="00FFFF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DE11C8C7-C34F-8EC9-053A-15106510AC16}"/>
                </a:ext>
              </a:extLst>
            </p:cNvPr>
            <p:cNvGrpSpPr/>
            <p:nvPr/>
          </p:nvGrpSpPr>
          <p:grpSpPr>
            <a:xfrm>
              <a:off x="3017516" y="3281918"/>
              <a:ext cx="1283780" cy="118190"/>
              <a:chOff x="3017516" y="3082210"/>
              <a:chExt cx="1283780" cy="118190"/>
            </a:xfrm>
          </p:grpSpPr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39D869A9-DEE5-EF12-A79E-070DE8FDB595}"/>
                  </a:ext>
                </a:extLst>
              </p:cNvPr>
              <p:cNvSpPr/>
              <p:nvPr/>
            </p:nvSpPr>
            <p:spPr>
              <a:xfrm>
                <a:off x="3017516" y="3082210"/>
                <a:ext cx="1283780" cy="118190"/>
              </a:xfrm>
              <a:prstGeom prst="rect">
                <a:avLst/>
              </a:prstGeom>
              <a:solidFill>
                <a:schemeClr val="tx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/>
              </a:p>
            </p:txBody>
          </p:sp>
          <p:sp>
            <p:nvSpPr>
              <p:cNvPr id="207" name="Rectangle 206">
                <a:extLst>
                  <a:ext uri="{FF2B5EF4-FFF2-40B4-BE49-F238E27FC236}">
                    <a16:creationId xmlns:a16="http://schemas.microsoft.com/office/drawing/2014/main" id="{117A82C1-7C29-DD8D-F0DB-33CF17639186}"/>
                  </a:ext>
                </a:extLst>
              </p:cNvPr>
              <p:cNvSpPr/>
              <p:nvPr/>
            </p:nvSpPr>
            <p:spPr>
              <a:xfrm>
                <a:off x="3171617" y="3082210"/>
                <a:ext cx="83647" cy="118190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C7710098-8C8B-58B7-F80D-3196CB133805}"/>
                  </a:ext>
                </a:extLst>
              </p:cNvPr>
              <p:cNvSpPr/>
              <p:nvPr/>
            </p:nvSpPr>
            <p:spPr>
              <a:xfrm>
                <a:off x="3605165" y="3082210"/>
                <a:ext cx="83647" cy="118190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209" name="Rectangle 208">
                <a:extLst>
                  <a:ext uri="{FF2B5EF4-FFF2-40B4-BE49-F238E27FC236}">
                    <a16:creationId xmlns:a16="http://schemas.microsoft.com/office/drawing/2014/main" id="{B3B81170-9DF2-B8A4-9967-07B93D7D33CB}"/>
                  </a:ext>
                </a:extLst>
              </p:cNvPr>
              <p:cNvSpPr/>
              <p:nvPr/>
            </p:nvSpPr>
            <p:spPr>
              <a:xfrm>
                <a:off x="3996889" y="3082210"/>
                <a:ext cx="83647" cy="118190"/>
              </a:xfrm>
              <a:prstGeom prst="rect">
                <a:avLst/>
              </a:prstGeom>
              <a:solidFill>
                <a:srgbClr val="00B050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</p:grpSp>
        <p:sp>
          <p:nvSpPr>
            <p:cNvPr id="211" name="TextBox 210">
              <a:extLst>
                <a:ext uri="{FF2B5EF4-FFF2-40B4-BE49-F238E27FC236}">
                  <a16:creationId xmlns:a16="http://schemas.microsoft.com/office/drawing/2014/main" id="{E51E2AEA-2E38-1878-9349-325D2D302B22}"/>
                </a:ext>
              </a:extLst>
            </p:cNvPr>
            <p:cNvSpPr txBox="1"/>
            <p:nvPr/>
          </p:nvSpPr>
          <p:spPr>
            <a:xfrm>
              <a:off x="4201738" y="3200400"/>
              <a:ext cx="668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200" dirty="0"/>
                <a:t>Hap2</a:t>
              </a:r>
              <a:endParaRPr lang="en-IT" sz="1600" dirty="0"/>
            </a:p>
          </p:txBody>
        </p:sp>
        <p:sp>
          <p:nvSpPr>
            <p:cNvPr id="212" name="TextBox 211">
              <a:extLst>
                <a:ext uri="{FF2B5EF4-FFF2-40B4-BE49-F238E27FC236}">
                  <a16:creationId xmlns:a16="http://schemas.microsoft.com/office/drawing/2014/main" id="{839B174F-6D1E-7FFE-FD15-02ACF5F934C3}"/>
                </a:ext>
              </a:extLst>
            </p:cNvPr>
            <p:cNvSpPr txBox="1"/>
            <p:nvPr/>
          </p:nvSpPr>
          <p:spPr>
            <a:xfrm>
              <a:off x="4183426" y="2992472"/>
              <a:ext cx="668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200" dirty="0"/>
                <a:t>Hap1</a:t>
              </a:r>
              <a:endParaRPr lang="en-IT" sz="1600" dirty="0"/>
            </a:p>
          </p:txBody>
        </p:sp>
      </p:grpSp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F015B036-B112-3C20-4E1F-D1F54B60A4EF}"/>
              </a:ext>
            </a:extLst>
          </p:cNvPr>
          <p:cNvCxnSpPr>
            <a:cxnSpLocks/>
          </p:cNvCxnSpPr>
          <p:nvPr/>
        </p:nvCxnSpPr>
        <p:spPr>
          <a:xfrm>
            <a:off x="2755135" y="2926988"/>
            <a:ext cx="66918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B76ECAFE-3E48-0970-0439-AC953B4AF773}"/>
              </a:ext>
            </a:extLst>
          </p:cNvPr>
          <p:cNvGrpSpPr/>
          <p:nvPr/>
        </p:nvGrpSpPr>
        <p:grpSpPr>
          <a:xfrm>
            <a:off x="1394305" y="2870800"/>
            <a:ext cx="1283780" cy="377317"/>
            <a:chOff x="1627710" y="2920445"/>
            <a:chExt cx="1283780" cy="377317"/>
          </a:xfrm>
        </p:grpSpPr>
        <p:sp>
          <p:nvSpPr>
            <p:cNvPr id="214" name="Rectangle 213">
              <a:extLst>
                <a:ext uri="{FF2B5EF4-FFF2-40B4-BE49-F238E27FC236}">
                  <a16:creationId xmlns:a16="http://schemas.microsoft.com/office/drawing/2014/main" id="{5ECB0913-23EF-5AC4-3AAC-D4E473989E70}"/>
                </a:ext>
              </a:extLst>
            </p:cNvPr>
            <p:cNvSpPr/>
            <p:nvPr/>
          </p:nvSpPr>
          <p:spPr>
            <a:xfrm>
              <a:off x="1627710" y="2920445"/>
              <a:ext cx="1283780" cy="118190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53277EF5-0988-52D8-27E7-E66999E18892}"/>
                </a:ext>
              </a:extLst>
            </p:cNvPr>
            <p:cNvSpPr txBox="1"/>
            <p:nvPr/>
          </p:nvSpPr>
          <p:spPr>
            <a:xfrm>
              <a:off x="1755734" y="3020763"/>
              <a:ext cx="10392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200" dirty="0"/>
                <a:t>Reference</a:t>
              </a:r>
              <a:endParaRPr lang="en-IT" sz="1600" dirty="0"/>
            </a:p>
          </p:txBody>
        </p:sp>
      </p:grpSp>
      <p:sp>
        <p:nvSpPr>
          <p:cNvPr id="218" name="Text 2">
            <a:extLst>
              <a:ext uri="{FF2B5EF4-FFF2-40B4-BE49-F238E27FC236}">
                <a16:creationId xmlns:a16="http://schemas.microsoft.com/office/drawing/2014/main" id="{F43E179E-1E0F-0F27-5B0B-1609AEA297B5}"/>
              </a:ext>
            </a:extLst>
          </p:cNvPr>
          <p:cNvSpPr/>
          <p:nvPr/>
        </p:nvSpPr>
        <p:spPr>
          <a:xfrm>
            <a:off x="793621" y="3640718"/>
            <a:ext cx="4565028" cy="307777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marL="0" indent="0" algn="ctr">
              <a:buNone/>
            </a:pPr>
            <a:r>
              <a:rPr lang="en-US" sz="2000" b="1" dirty="0">
                <a:solidFill>
                  <a:srgbClr val="0047AB"/>
                </a:solidFill>
                <a:latin typeface="Arial" pitchFamily="34" charset="0"/>
                <a:cs typeface="Arial" pitchFamily="34" charset="-120"/>
              </a:rPr>
              <a:t>Haplotype resolved assembly</a:t>
            </a:r>
            <a:endParaRPr lang="en-US" sz="2000" dirty="0"/>
          </a:p>
        </p:txBody>
      </p: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D12919D0-BAB3-18E9-6205-1E490E76D879}"/>
              </a:ext>
            </a:extLst>
          </p:cNvPr>
          <p:cNvGrpSpPr/>
          <p:nvPr/>
        </p:nvGrpSpPr>
        <p:grpSpPr>
          <a:xfrm>
            <a:off x="2369212" y="4028079"/>
            <a:ext cx="2329787" cy="528970"/>
            <a:chOff x="2369212" y="4028079"/>
            <a:chExt cx="2329787" cy="528970"/>
          </a:xfrm>
        </p:grpSpPr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0A626159-CB79-2747-B149-2D06489BD287}"/>
                </a:ext>
              </a:extLst>
            </p:cNvPr>
            <p:cNvSpPr/>
            <p:nvPr/>
          </p:nvSpPr>
          <p:spPr>
            <a:xfrm>
              <a:off x="2369212" y="4097422"/>
              <a:ext cx="1740834" cy="13831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20" name="Rectangle 219">
              <a:extLst>
                <a:ext uri="{FF2B5EF4-FFF2-40B4-BE49-F238E27FC236}">
                  <a16:creationId xmlns:a16="http://schemas.microsoft.com/office/drawing/2014/main" id="{DEFDC51B-1B91-410B-8040-45304B0EF92F}"/>
                </a:ext>
              </a:extLst>
            </p:cNvPr>
            <p:cNvSpPr/>
            <p:nvPr/>
          </p:nvSpPr>
          <p:spPr>
            <a:xfrm>
              <a:off x="2370006" y="4349393"/>
              <a:ext cx="1486832" cy="138314"/>
            </a:xfrm>
            <a:prstGeom prst="rect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T"/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513DFE04-FAB3-C934-427D-B1036384E359}"/>
                </a:ext>
              </a:extLst>
            </p:cNvPr>
            <p:cNvSpPr txBox="1"/>
            <p:nvPr/>
          </p:nvSpPr>
          <p:spPr>
            <a:xfrm>
              <a:off x="4023795" y="4028079"/>
              <a:ext cx="668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200" dirty="0"/>
                <a:t>Hap1</a:t>
              </a:r>
              <a:endParaRPr lang="en-IT" sz="1600" dirty="0"/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7199F3B4-C3AA-E56A-C7DB-805501507687}"/>
                </a:ext>
              </a:extLst>
            </p:cNvPr>
            <p:cNvSpPr txBox="1"/>
            <p:nvPr/>
          </p:nvSpPr>
          <p:spPr>
            <a:xfrm>
              <a:off x="4030311" y="4280050"/>
              <a:ext cx="668688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1200" dirty="0"/>
                <a:t>Hap2</a:t>
              </a:r>
              <a:endParaRPr lang="en-IT" sz="1600" dirty="0"/>
            </a:p>
          </p:txBody>
        </p:sp>
      </p:grp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C094635A-587D-DEF2-DE3C-4AE4936E8DEC}"/>
              </a:ext>
            </a:extLst>
          </p:cNvPr>
          <p:cNvGrpSpPr/>
          <p:nvPr/>
        </p:nvGrpSpPr>
        <p:grpSpPr>
          <a:xfrm>
            <a:off x="6367328" y="221578"/>
            <a:ext cx="2788654" cy="4866293"/>
            <a:chOff x="6367328" y="221578"/>
            <a:chExt cx="2788654" cy="4866293"/>
          </a:xfrm>
        </p:grpSpPr>
        <p:grpSp>
          <p:nvGrpSpPr>
            <p:cNvPr id="226" name="Group 225">
              <a:extLst>
                <a:ext uri="{FF2B5EF4-FFF2-40B4-BE49-F238E27FC236}">
                  <a16:creationId xmlns:a16="http://schemas.microsoft.com/office/drawing/2014/main" id="{637119EC-12E6-55D8-09A1-7CE4A3AEDBC0}"/>
                </a:ext>
              </a:extLst>
            </p:cNvPr>
            <p:cNvGrpSpPr/>
            <p:nvPr/>
          </p:nvGrpSpPr>
          <p:grpSpPr>
            <a:xfrm>
              <a:off x="6367328" y="655287"/>
              <a:ext cx="2788654" cy="4195449"/>
              <a:chOff x="6118182" y="625933"/>
              <a:chExt cx="2788654" cy="4195449"/>
            </a:xfrm>
          </p:grpSpPr>
          <p:sp>
            <p:nvSpPr>
              <p:cNvPr id="223" name="Up-down Arrow 222">
                <a:extLst>
                  <a:ext uri="{FF2B5EF4-FFF2-40B4-BE49-F238E27FC236}">
                    <a16:creationId xmlns:a16="http://schemas.microsoft.com/office/drawing/2014/main" id="{4628E532-B2BC-657B-E5CB-68311380327D}"/>
                  </a:ext>
                </a:extLst>
              </p:cNvPr>
              <p:cNvSpPr/>
              <p:nvPr/>
            </p:nvSpPr>
            <p:spPr>
              <a:xfrm>
                <a:off x="7120199" y="625933"/>
                <a:ext cx="538951" cy="4195449"/>
              </a:xfrm>
              <a:prstGeom prst="upDownArrow">
                <a:avLst/>
              </a:prstGeom>
              <a:solidFill>
                <a:schemeClr val="bg2">
                  <a:lumMod val="75000"/>
                </a:schemeClr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T" dirty="0"/>
              </a:p>
            </p:txBody>
          </p: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03B02709-76A7-2EFA-7F8E-28DBE2CBF63A}"/>
                  </a:ext>
                </a:extLst>
              </p:cNvPr>
              <p:cNvSpPr txBox="1"/>
              <p:nvPr/>
            </p:nvSpPr>
            <p:spPr>
              <a:xfrm>
                <a:off x="7511178" y="2478607"/>
                <a:ext cx="139565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T" b="1" dirty="0"/>
                  <a:t>Analysis complexity</a:t>
                </a:r>
              </a:p>
            </p:txBody>
          </p:sp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C6EF8B84-CEFA-C8B5-8572-B0022E95362C}"/>
                  </a:ext>
                </a:extLst>
              </p:cNvPr>
              <p:cNvSpPr txBox="1"/>
              <p:nvPr/>
            </p:nvSpPr>
            <p:spPr>
              <a:xfrm>
                <a:off x="6118182" y="2494972"/>
                <a:ext cx="112957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IT" b="1" dirty="0"/>
                  <a:t>Mapping bias</a:t>
                </a:r>
              </a:p>
            </p:txBody>
          </p:sp>
        </p:grp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6A51F438-7E1D-6046-5D15-E52F08C01AE4}"/>
                </a:ext>
              </a:extLst>
            </p:cNvPr>
            <p:cNvSpPr txBox="1"/>
            <p:nvPr/>
          </p:nvSpPr>
          <p:spPr>
            <a:xfrm>
              <a:off x="7742076" y="3987049"/>
              <a:ext cx="886159" cy="789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7200" b="1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4C2F4955-CDED-D154-5067-5EF742292F67}"/>
                </a:ext>
              </a:extLst>
            </p:cNvPr>
            <p:cNvSpPr txBox="1"/>
            <p:nvPr/>
          </p:nvSpPr>
          <p:spPr>
            <a:xfrm>
              <a:off x="6649406" y="309344"/>
              <a:ext cx="886159" cy="7890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7200" b="1" dirty="0">
                  <a:solidFill>
                    <a:srgbClr val="FF0000"/>
                  </a:solidFill>
                </a:rPr>
                <a:t>+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3D16E16E-AEDC-99AB-02ED-D9377FCAB455}"/>
                </a:ext>
              </a:extLst>
            </p:cNvPr>
            <p:cNvSpPr txBox="1"/>
            <p:nvPr/>
          </p:nvSpPr>
          <p:spPr>
            <a:xfrm>
              <a:off x="7630127" y="221578"/>
              <a:ext cx="88615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7200" b="1" dirty="0">
                  <a:solidFill>
                    <a:srgbClr val="FF0000"/>
                  </a:solidFill>
                </a:rPr>
                <a:t>-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975E57C3-5E25-06BE-CAC4-066A604BDE99}"/>
                </a:ext>
              </a:extLst>
            </p:cNvPr>
            <p:cNvSpPr txBox="1"/>
            <p:nvPr/>
          </p:nvSpPr>
          <p:spPr>
            <a:xfrm>
              <a:off x="6709695" y="3887542"/>
              <a:ext cx="88615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IT" sz="7200" b="1" dirty="0">
                  <a:solidFill>
                    <a:srgbClr val="FF0000"/>
                  </a:solidFill>
                </a:rPr>
                <a:t>-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16999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4" grpId="0"/>
      <p:bldP spid="133" grpId="0" animBg="1"/>
      <p:bldP spid="150" grpId="0" animBg="1"/>
      <p:bldP spid="152" grpId="0"/>
      <p:bldP spid="163" grpId="0" animBg="1"/>
      <p:bldP spid="185" grpId="0"/>
      <p:bldP spid="186" grpId="0" animBg="1"/>
      <p:bldP spid="21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ongTREC_PowerPoint_Template" id="{CC4E40BC-BE01-B34D-9C90-CC136DB86376}" vid="{B3F24151-5428-BE4A-9FF9-141C8CA6E3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3427</TotalTime>
  <Words>1039</Words>
  <Application>Microsoft Macintosh PowerPoint</Application>
  <PresentationFormat>On-screen Show (16:9)</PresentationFormat>
  <Paragraphs>302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Aptos Narrow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QUALITY CONTROL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Pablo Angulo Lara</cp:lastModifiedBy>
  <cp:revision>25</cp:revision>
  <dcterms:created xsi:type="dcterms:W3CDTF">2025-06-02T15:22:23Z</dcterms:created>
  <dcterms:modified xsi:type="dcterms:W3CDTF">2025-07-09T20:43:10Z</dcterms:modified>
</cp:coreProperties>
</file>